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9" r:id="rId1"/>
  </p:sldMasterIdLst>
  <p:notesMasterIdLst>
    <p:notesMasterId r:id="rId14"/>
  </p:notesMasterIdLst>
  <p:sldIdLst>
    <p:sldId id="267" r:id="rId2"/>
    <p:sldId id="257" r:id="rId3"/>
    <p:sldId id="269" r:id="rId4"/>
    <p:sldId id="258" r:id="rId5"/>
    <p:sldId id="259" r:id="rId6"/>
    <p:sldId id="260" r:id="rId7"/>
    <p:sldId id="261" r:id="rId8"/>
    <p:sldId id="262" r:id="rId9"/>
    <p:sldId id="263" r:id="rId10"/>
    <p:sldId id="264" r:id="rId11"/>
    <p:sldId id="265" r:id="rId12"/>
    <p:sldId id="266" r:id="rId13"/>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46603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D98D46-DC86-CABC-6461-23CB91319F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BFFFA2-1617-DAC8-1B5C-625629D989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798FC7-207F-6365-592D-063083F67F8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1887107-0C37-C2DE-D304-3F28DE624F0E}"/>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396293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9980797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0138309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65532111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2420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0564782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33347779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2355691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1184284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53413061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246719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5258481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2804769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smtClean="0"/>
              <a:t>3/6/2024</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424461077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4D33927D-7E9A-4F17-3B34-B7B09CC47143}"/>
              </a:ext>
            </a:extLst>
          </p:cNvPr>
          <p:cNvSpPr>
            <a:spLocks noChangeAspect="1" noChangeArrowheads="1"/>
          </p:cNvSpPr>
          <p:nvPr/>
        </p:nvSpPr>
        <p:spPr bwMode="auto">
          <a:xfrm flipV="1">
            <a:off x="-702527" y="4267199"/>
            <a:ext cx="8170127" cy="817012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3" name="Picture 2">
            <a:extLst>
              <a:ext uri="{FF2B5EF4-FFF2-40B4-BE49-F238E27FC236}">
                <a16:creationId xmlns:a16="http://schemas.microsoft.com/office/drawing/2014/main" id="{6ECC2245-DE31-FB62-FE02-416380B178F2}"/>
              </a:ext>
            </a:extLst>
          </p:cNvPr>
          <p:cNvPicPr>
            <a:picLocks noChangeAspect="1"/>
          </p:cNvPicPr>
          <p:nvPr/>
        </p:nvPicPr>
        <p:blipFill>
          <a:blip r:embed="rId2"/>
          <a:stretch>
            <a:fillRect/>
          </a:stretch>
        </p:blipFill>
        <p:spPr>
          <a:xfrm>
            <a:off x="691375" y="459355"/>
            <a:ext cx="10917043" cy="1449660"/>
          </a:xfrm>
          <a:prstGeom prst="rect">
            <a:avLst/>
          </a:prstGeom>
        </p:spPr>
      </p:pic>
      <p:pic>
        <p:nvPicPr>
          <p:cNvPr id="4" name="Picture 3">
            <a:extLst>
              <a:ext uri="{FF2B5EF4-FFF2-40B4-BE49-F238E27FC236}">
                <a16:creationId xmlns:a16="http://schemas.microsoft.com/office/drawing/2014/main" id="{30F4B827-EFBE-0151-1EAD-1B2E45B2C8C2}"/>
              </a:ext>
            </a:extLst>
          </p:cNvPr>
          <p:cNvPicPr>
            <a:picLocks noChangeAspect="1"/>
          </p:cNvPicPr>
          <p:nvPr/>
        </p:nvPicPr>
        <p:blipFill>
          <a:blip r:embed="rId3"/>
          <a:stretch>
            <a:fillRect/>
          </a:stretch>
        </p:blipFill>
        <p:spPr>
          <a:xfrm>
            <a:off x="12065620" y="180575"/>
            <a:ext cx="1962615" cy="1728440"/>
          </a:xfrm>
          <a:prstGeom prst="rect">
            <a:avLst/>
          </a:prstGeom>
        </p:spPr>
      </p:pic>
      <p:sp>
        <p:nvSpPr>
          <p:cNvPr id="6" name="TextBox 5">
            <a:extLst>
              <a:ext uri="{FF2B5EF4-FFF2-40B4-BE49-F238E27FC236}">
                <a16:creationId xmlns:a16="http://schemas.microsoft.com/office/drawing/2014/main" id="{944BB16F-C3D1-52AE-B860-71EBAA5272B2}"/>
              </a:ext>
            </a:extLst>
          </p:cNvPr>
          <p:cNvSpPr txBox="1"/>
          <p:nvPr/>
        </p:nvSpPr>
        <p:spPr>
          <a:xfrm>
            <a:off x="-234176" y="5366386"/>
            <a:ext cx="5489187" cy="3436838"/>
          </a:xfrm>
          <a:prstGeom prst="rect">
            <a:avLst/>
          </a:prstGeom>
          <a:noFill/>
        </p:spPr>
        <p:txBody>
          <a:bodyPr wrap="square">
            <a:spAutoFit/>
          </a:bodyPr>
          <a:lstStyle/>
          <a:p>
            <a:pPr algn="ctr" rtl="0">
              <a:spcBef>
                <a:spcPts val="0"/>
              </a:spcBef>
              <a:spcAft>
                <a:spcPts val="800"/>
              </a:spcAft>
            </a:pPr>
            <a:r>
              <a:rPr lang="en-IN" sz="2400" b="1" i="0" u="sng" dirty="0">
                <a:solidFill>
                  <a:srgbClr val="000000"/>
                </a:solidFill>
                <a:effectLst/>
                <a:latin typeface="Times New Roman" panose="02020603050405020304" pitchFamily="18" charset="0"/>
              </a:rPr>
              <a:t>Submitted by,</a:t>
            </a:r>
            <a:endParaRPr lang="en-IN" sz="2400" b="0" dirty="0">
              <a:effectLst/>
            </a:endParaRPr>
          </a:p>
          <a:p>
            <a:pPr algn="ctr" rtl="0">
              <a:spcBef>
                <a:spcPts val="0"/>
              </a:spcBef>
              <a:spcAft>
                <a:spcPts val="800"/>
              </a:spcAft>
            </a:pPr>
            <a:r>
              <a:rPr lang="en-IN" sz="2400" b="1" i="0" u="none" strike="noStrike" dirty="0">
                <a:solidFill>
                  <a:srgbClr val="000000"/>
                </a:solidFill>
                <a:effectLst/>
                <a:latin typeface="Times New Roman" panose="02020603050405020304" pitchFamily="18" charset="0"/>
              </a:rPr>
              <a:t>M. </a:t>
            </a:r>
            <a:r>
              <a:rPr lang="en-IN" sz="2400" b="1" i="0" u="none" strike="noStrike" dirty="0" err="1">
                <a:solidFill>
                  <a:srgbClr val="000000"/>
                </a:solidFill>
                <a:effectLst/>
                <a:latin typeface="Times New Roman" panose="02020603050405020304" pitchFamily="18" charset="0"/>
              </a:rPr>
              <a:t>Manikanda</a:t>
            </a:r>
            <a:r>
              <a:rPr lang="en-IN" sz="2400" b="1" i="0" u="none" strike="noStrike" dirty="0">
                <a:solidFill>
                  <a:srgbClr val="000000"/>
                </a:solidFill>
                <a:effectLst/>
                <a:latin typeface="Times New Roman" panose="02020603050405020304" pitchFamily="18" charset="0"/>
              </a:rPr>
              <a:t> prabhu (192224230)</a:t>
            </a:r>
            <a:endParaRPr lang="en-IN" sz="2400" b="0" dirty="0">
              <a:effectLst/>
            </a:endParaRPr>
          </a:p>
          <a:p>
            <a:pPr algn="ctr" rtl="0">
              <a:spcBef>
                <a:spcPts val="0"/>
              </a:spcBef>
              <a:spcAft>
                <a:spcPts val="800"/>
              </a:spcAft>
            </a:pPr>
            <a:r>
              <a:rPr lang="en-IN" sz="2400" b="1" i="0" u="none" strike="noStrike" dirty="0">
                <a:solidFill>
                  <a:srgbClr val="000000"/>
                </a:solidFill>
                <a:effectLst/>
                <a:latin typeface="Times New Roman" panose="02020603050405020304" pitchFamily="18" charset="0"/>
              </a:rPr>
              <a:t>S. Vijay (192224183)</a:t>
            </a:r>
            <a:endParaRPr lang="en-IN" sz="2400" b="0" dirty="0">
              <a:effectLst/>
            </a:endParaRPr>
          </a:p>
          <a:p>
            <a:pPr algn="ctr" rtl="0">
              <a:spcBef>
                <a:spcPts val="0"/>
              </a:spcBef>
              <a:spcAft>
                <a:spcPts val="800"/>
              </a:spcAft>
            </a:pPr>
            <a:r>
              <a:rPr lang="en-IN" sz="2400" b="1" i="0" u="none" strike="noStrike" dirty="0">
                <a:solidFill>
                  <a:srgbClr val="000000"/>
                </a:solidFill>
                <a:effectLst/>
                <a:latin typeface="Times New Roman" panose="02020603050405020304" pitchFamily="18" charset="0"/>
              </a:rPr>
              <a:t>S. </a:t>
            </a:r>
            <a:r>
              <a:rPr lang="en-IN" sz="2400" b="1" i="0" u="none" strike="noStrike" dirty="0" err="1">
                <a:solidFill>
                  <a:srgbClr val="000000"/>
                </a:solidFill>
                <a:effectLst/>
                <a:latin typeface="Times New Roman" panose="02020603050405020304" pitchFamily="18" charset="0"/>
              </a:rPr>
              <a:t>Manishankar</a:t>
            </a:r>
            <a:r>
              <a:rPr lang="en-IN" sz="2400" b="1" i="0" u="none" strike="noStrike" dirty="0">
                <a:solidFill>
                  <a:srgbClr val="000000"/>
                </a:solidFill>
                <a:effectLst/>
                <a:latin typeface="Times New Roman" panose="02020603050405020304" pitchFamily="18" charset="0"/>
              </a:rPr>
              <a:t>(192224196)</a:t>
            </a:r>
            <a:endParaRPr lang="en-IN" sz="2400" b="0" dirty="0">
              <a:effectLst/>
            </a:endParaRPr>
          </a:p>
          <a:p>
            <a:pPr algn="ctr" rtl="0">
              <a:spcBef>
                <a:spcPts val="0"/>
              </a:spcBef>
              <a:spcAft>
                <a:spcPts val="800"/>
              </a:spcAft>
            </a:pPr>
            <a:r>
              <a:rPr lang="en-IN" sz="2400" b="1" i="0" u="none" strike="noStrike" dirty="0">
                <a:solidFill>
                  <a:srgbClr val="000000"/>
                </a:solidFill>
                <a:effectLst/>
                <a:latin typeface="Times New Roman" panose="02020603050405020304" pitchFamily="18" charset="0"/>
              </a:rPr>
              <a:t>(Dept. of AI&amp;DS</a:t>
            </a:r>
            <a:r>
              <a:rPr lang="en-IN" sz="3200" b="1" i="0" u="none" strike="noStrike" dirty="0">
                <a:solidFill>
                  <a:srgbClr val="000000"/>
                </a:solidFill>
                <a:effectLst/>
                <a:latin typeface="Times New Roman" panose="02020603050405020304" pitchFamily="18" charset="0"/>
              </a:rPr>
              <a:t>)</a:t>
            </a:r>
            <a:endParaRPr lang="en-IN" sz="3200" b="0" dirty="0">
              <a:effectLst/>
            </a:endParaRPr>
          </a:p>
          <a:p>
            <a:br>
              <a:rPr lang="en-IN" sz="2800" dirty="0"/>
            </a:br>
            <a:endParaRPr lang="en-IN" sz="2800" dirty="0">
              <a:effectLst/>
            </a:endParaRPr>
          </a:p>
        </p:txBody>
      </p:sp>
      <p:sp>
        <p:nvSpPr>
          <p:cNvPr id="8" name="TextBox 7">
            <a:extLst>
              <a:ext uri="{FF2B5EF4-FFF2-40B4-BE49-F238E27FC236}">
                <a16:creationId xmlns:a16="http://schemas.microsoft.com/office/drawing/2014/main" id="{C369C782-7C0D-5BEE-0917-EB153AEFA9CF}"/>
              </a:ext>
            </a:extLst>
          </p:cNvPr>
          <p:cNvSpPr txBox="1"/>
          <p:nvPr/>
        </p:nvSpPr>
        <p:spPr>
          <a:xfrm>
            <a:off x="3114906" y="2578436"/>
            <a:ext cx="7666462" cy="2087751"/>
          </a:xfrm>
          <a:prstGeom prst="rect">
            <a:avLst/>
          </a:prstGeom>
          <a:noFill/>
        </p:spPr>
        <p:txBody>
          <a:bodyPr wrap="square">
            <a:spAutoFit/>
          </a:bodyPr>
          <a:lstStyle/>
          <a:p>
            <a:pPr algn="ctr" rtl="0">
              <a:spcBef>
                <a:spcPts val="2400"/>
              </a:spcBef>
              <a:spcAft>
                <a:spcPts val="600"/>
              </a:spcAft>
            </a:pPr>
            <a:r>
              <a:rPr lang="en-US" sz="3200" b="1" i="0" u="none" strike="noStrike" dirty="0">
                <a:solidFill>
                  <a:srgbClr val="000000"/>
                </a:solidFill>
                <a:effectLst/>
                <a:latin typeface="Cambria" panose="02040503050406030204" pitchFamily="18" charset="0"/>
              </a:rPr>
              <a:t>CAPSTONE PROJECT REPORT</a:t>
            </a:r>
            <a:endParaRPr lang="en-US" b="1" dirty="0">
              <a:effectLst/>
            </a:endParaRPr>
          </a:p>
          <a:p>
            <a:pPr algn="ctr" rtl="0">
              <a:spcBef>
                <a:spcPts val="0"/>
              </a:spcBef>
              <a:spcAft>
                <a:spcPts val="800"/>
              </a:spcAft>
            </a:pPr>
            <a:br>
              <a:rPr lang="en-US" b="0" dirty="0">
                <a:effectLst/>
              </a:rPr>
            </a:br>
            <a:r>
              <a:rPr lang="en-US" sz="1800" b="1" i="0" u="none" strike="noStrike" dirty="0">
                <a:solidFill>
                  <a:srgbClr val="333333"/>
                </a:solidFill>
                <a:effectLst/>
                <a:latin typeface="Arial" panose="020B0604020202020204" pitchFamily="34" charset="0"/>
              </a:rPr>
              <a:t>      CSA1718 Artificial Intelligence for Large Language Model</a:t>
            </a:r>
            <a:endParaRPr lang="en-US" sz="1800" i="0" u="none" strike="noStrike" dirty="0">
              <a:solidFill>
                <a:srgbClr val="333333"/>
              </a:solidFill>
              <a:latin typeface="Arial" panose="020B0604020202020204" pitchFamily="34" charset="0"/>
            </a:endParaRPr>
          </a:p>
          <a:p>
            <a:pPr algn="ctr" rtl="0">
              <a:spcBef>
                <a:spcPts val="0"/>
              </a:spcBef>
              <a:spcAft>
                <a:spcPts val="800"/>
              </a:spcAft>
            </a:pPr>
            <a:br>
              <a:rPr lang="en-US" b="0" dirty="0">
                <a:effectLst/>
              </a:rPr>
            </a:br>
            <a:r>
              <a:rPr lang="en-US" sz="3200" b="1" i="0" u="none" strike="noStrike" dirty="0">
                <a:solidFill>
                  <a:srgbClr val="000000"/>
                </a:solidFill>
                <a:effectLst/>
                <a:latin typeface="Times New Roman" panose="02020603050405020304" pitchFamily="18" charset="0"/>
              </a:rPr>
              <a:t>    ROAD SAFETY ANALYSIS IN UK</a:t>
            </a:r>
            <a:endParaRPr lang="en-US" b="1" dirty="0">
              <a:effectLst/>
            </a:endParaRPr>
          </a:p>
        </p:txBody>
      </p:sp>
      <p:sp>
        <p:nvSpPr>
          <p:cNvPr id="10" name="TextBox 9">
            <a:extLst>
              <a:ext uri="{FF2B5EF4-FFF2-40B4-BE49-F238E27FC236}">
                <a16:creationId xmlns:a16="http://schemas.microsoft.com/office/drawing/2014/main" id="{9438C160-3EF2-3926-94C6-C3E60B32AC72}"/>
              </a:ext>
            </a:extLst>
          </p:cNvPr>
          <p:cNvSpPr txBox="1"/>
          <p:nvPr/>
        </p:nvSpPr>
        <p:spPr>
          <a:xfrm>
            <a:off x="10641050" y="5397164"/>
            <a:ext cx="3994922" cy="3375283"/>
          </a:xfrm>
          <a:prstGeom prst="rect">
            <a:avLst/>
          </a:prstGeom>
          <a:noFill/>
        </p:spPr>
        <p:txBody>
          <a:bodyPr wrap="square">
            <a:spAutoFit/>
          </a:bodyPr>
          <a:lstStyle/>
          <a:p>
            <a:pPr algn="ctr" rtl="0">
              <a:spcBef>
                <a:spcPts val="0"/>
              </a:spcBef>
              <a:spcAft>
                <a:spcPts val="800"/>
              </a:spcAft>
            </a:pPr>
            <a:r>
              <a:rPr lang="en-US" sz="2400" b="1" i="0" u="sng" dirty="0">
                <a:solidFill>
                  <a:srgbClr val="000000"/>
                </a:solidFill>
                <a:effectLst/>
                <a:latin typeface="Times New Roman" panose="02020603050405020304" pitchFamily="18" charset="0"/>
              </a:rPr>
              <a:t>Guided by,</a:t>
            </a:r>
            <a:endParaRPr lang="en-US" sz="2400" b="0" dirty="0">
              <a:effectLst/>
            </a:endParaRPr>
          </a:p>
          <a:p>
            <a:pPr algn="ctr" rtl="0">
              <a:spcBef>
                <a:spcPts val="0"/>
              </a:spcBef>
              <a:spcAft>
                <a:spcPts val="800"/>
              </a:spcAft>
            </a:pPr>
            <a:r>
              <a:rPr lang="en-US" sz="2400" b="1" i="0" u="none" strike="noStrike" dirty="0">
                <a:solidFill>
                  <a:srgbClr val="000000"/>
                </a:solidFill>
                <a:effectLst/>
                <a:latin typeface="Times New Roman" panose="02020603050405020304" pitchFamily="18" charset="0"/>
              </a:rPr>
              <a:t>Dr. S. Senthil </a:t>
            </a:r>
            <a:r>
              <a:rPr lang="en-US" sz="2400" b="1" i="0" u="none" strike="noStrike" dirty="0" err="1">
                <a:solidFill>
                  <a:srgbClr val="000000"/>
                </a:solidFill>
                <a:effectLst/>
                <a:latin typeface="Times New Roman" panose="02020603050405020304" pitchFamily="18" charset="0"/>
              </a:rPr>
              <a:t>vadivu</a:t>
            </a:r>
            <a:endParaRPr lang="en-US" sz="2400" b="0" dirty="0">
              <a:effectLst/>
            </a:endParaRPr>
          </a:p>
          <a:p>
            <a:pPr algn="ctr" rtl="0">
              <a:spcBef>
                <a:spcPts val="0"/>
              </a:spcBef>
              <a:spcAft>
                <a:spcPts val="800"/>
              </a:spcAft>
            </a:pPr>
            <a:r>
              <a:rPr lang="en-US" sz="2400" b="1" i="0" u="none" strike="noStrike" dirty="0">
                <a:solidFill>
                  <a:srgbClr val="000000"/>
                </a:solidFill>
                <a:effectLst/>
                <a:latin typeface="Times New Roman" panose="02020603050405020304" pitchFamily="18" charset="0"/>
              </a:rPr>
              <a:t>Associate professor</a:t>
            </a:r>
            <a:endParaRPr lang="en-US" sz="2400" b="0" dirty="0">
              <a:effectLst/>
            </a:endParaRPr>
          </a:p>
          <a:p>
            <a:pPr algn="ctr" rtl="0">
              <a:spcBef>
                <a:spcPts val="0"/>
              </a:spcBef>
              <a:spcAft>
                <a:spcPts val="800"/>
              </a:spcAft>
            </a:pPr>
            <a:r>
              <a:rPr lang="en-US" sz="2400" b="1" i="0" u="none" strike="noStrike" dirty="0">
                <a:solidFill>
                  <a:srgbClr val="000000"/>
                </a:solidFill>
                <a:effectLst/>
                <a:latin typeface="Times New Roman" panose="02020603050405020304" pitchFamily="18" charset="0"/>
              </a:rPr>
              <a:t>Data Vista,</a:t>
            </a:r>
            <a:endParaRPr lang="en-US" sz="2400" b="0" dirty="0">
              <a:effectLst/>
            </a:endParaRPr>
          </a:p>
          <a:p>
            <a:pPr algn="ctr" rtl="0">
              <a:spcBef>
                <a:spcPts val="0"/>
              </a:spcBef>
              <a:spcAft>
                <a:spcPts val="800"/>
              </a:spcAft>
            </a:pPr>
            <a:r>
              <a:rPr lang="en-US" sz="2400" b="1" i="0" u="none" strike="noStrike" dirty="0">
                <a:solidFill>
                  <a:srgbClr val="000000"/>
                </a:solidFill>
                <a:effectLst/>
                <a:latin typeface="Times New Roman" panose="02020603050405020304" pitchFamily="18" charset="0"/>
              </a:rPr>
              <a:t>(Dept. of computer science engineering)</a:t>
            </a:r>
            <a:endParaRPr lang="en-US" sz="2400" b="0" dirty="0">
              <a:effectLst/>
            </a:endParaRPr>
          </a:p>
          <a:p>
            <a:br>
              <a:rPr lang="en-US" dirty="0"/>
            </a:br>
            <a:endParaRPr lang="en-IN" dirty="0"/>
          </a:p>
        </p:txBody>
      </p:sp>
    </p:spTree>
    <p:extLst>
      <p:ext uri="{BB962C8B-B14F-4D97-AF65-F5344CB8AC3E}">
        <p14:creationId xmlns:p14="http://schemas.microsoft.com/office/powerpoint/2010/main" val="21162088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2037993" y="1460063"/>
            <a:ext cx="555498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CONCLUSION</a:t>
            </a:r>
            <a:endParaRPr lang="en-US" sz="4374" dirty="0"/>
          </a:p>
        </p:txBody>
      </p:sp>
      <p:sp>
        <p:nvSpPr>
          <p:cNvPr id="5" name="Shape 3"/>
          <p:cNvSpPr/>
          <p:nvPr/>
        </p:nvSpPr>
        <p:spPr>
          <a:xfrm>
            <a:off x="2037993" y="2827972"/>
            <a:ext cx="388739" cy="388739"/>
          </a:xfrm>
          <a:prstGeom prst="roundRect">
            <a:avLst>
              <a:gd name="adj" fmla="val 25722"/>
            </a:avLst>
          </a:prstGeom>
          <a:solidFill>
            <a:srgbClr val="3D3D42"/>
          </a:solidFill>
          <a:ln w="7620">
            <a:solidFill>
              <a:srgbClr val="56565B"/>
            </a:solidFill>
            <a:prstDash val="solid"/>
          </a:ln>
        </p:spPr>
      </p:sp>
      <p:sp>
        <p:nvSpPr>
          <p:cNvPr id="6" name="Text 4"/>
          <p:cNvSpPr/>
          <p:nvPr/>
        </p:nvSpPr>
        <p:spPr>
          <a:xfrm>
            <a:off x="2648903" y="2848689"/>
            <a:ext cx="4068485"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Positive Trends in Road Safety</a:t>
            </a:r>
            <a:endParaRPr lang="en-US" sz="2187" dirty="0"/>
          </a:p>
        </p:txBody>
      </p:sp>
      <p:sp>
        <p:nvSpPr>
          <p:cNvPr id="7" name="Text 5"/>
          <p:cNvSpPr/>
          <p:nvPr/>
        </p:nvSpPr>
        <p:spPr>
          <a:xfrm>
            <a:off x="2648903" y="3329107"/>
            <a:ext cx="4555212" cy="1066205"/>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The analysis revealed encouraging improvements in road safety measures and a decline in traffic-related incidents.</a:t>
            </a:r>
            <a:endParaRPr lang="en-US" sz="1750" dirty="0"/>
          </a:p>
        </p:txBody>
      </p:sp>
      <p:sp>
        <p:nvSpPr>
          <p:cNvPr id="8" name="Shape 6"/>
          <p:cNvSpPr/>
          <p:nvPr/>
        </p:nvSpPr>
        <p:spPr>
          <a:xfrm>
            <a:off x="7426285" y="2827972"/>
            <a:ext cx="388739" cy="388739"/>
          </a:xfrm>
          <a:prstGeom prst="roundRect">
            <a:avLst>
              <a:gd name="adj" fmla="val 25722"/>
            </a:avLst>
          </a:prstGeom>
          <a:solidFill>
            <a:srgbClr val="3D3D42"/>
          </a:solidFill>
          <a:ln w="7620">
            <a:solidFill>
              <a:srgbClr val="56565B"/>
            </a:solidFill>
            <a:prstDash val="solid"/>
          </a:ln>
        </p:spPr>
      </p:sp>
      <p:sp>
        <p:nvSpPr>
          <p:cNvPr id="9" name="Text 7"/>
          <p:cNvSpPr/>
          <p:nvPr/>
        </p:nvSpPr>
        <p:spPr>
          <a:xfrm>
            <a:off x="8037195" y="2848689"/>
            <a:ext cx="3009543"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Impact of Technology</a:t>
            </a:r>
            <a:endParaRPr lang="en-US" sz="2187" dirty="0"/>
          </a:p>
        </p:txBody>
      </p:sp>
      <p:sp>
        <p:nvSpPr>
          <p:cNvPr id="10" name="Text 8"/>
          <p:cNvSpPr/>
          <p:nvPr/>
        </p:nvSpPr>
        <p:spPr>
          <a:xfrm>
            <a:off x="8037195" y="3329107"/>
            <a:ext cx="4555212" cy="1066205"/>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Advancements in vehicle safety systems and real-time monitoring have significantly contributed to reducing accidents.</a:t>
            </a:r>
            <a:endParaRPr lang="en-US" sz="1750" dirty="0"/>
          </a:p>
        </p:txBody>
      </p:sp>
      <p:sp>
        <p:nvSpPr>
          <p:cNvPr id="11" name="Shape 9"/>
          <p:cNvSpPr/>
          <p:nvPr/>
        </p:nvSpPr>
        <p:spPr>
          <a:xfrm>
            <a:off x="2037993" y="4846677"/>
            <a:ext cx="388739" cy="388739"/>
          </a:xfrm>
          <a:prstGeom prst="roundRect">
            <a:avLst>
              <a:gd name="adj" fmla="val 25722"/>
            </a:avLst>
          </a:prstGeom>
          <a:solidFill>
            <a:srgbClr val="3D3D42"/>
          </a:solidFill>
          <a:ln w="7620">
            <a:solidFill>
              <a:srgbClr val="56565B"/>
            </a:solidFill>
            <a:prstDash val="solid"/>
          </a:ln>
        </p:spPr>
      </p:sp>
      <p:sp>
        <p:nvSpPr>
          <p:cNvPr id="12" name="Text 10"/>
          <p:cNvSpPr/>
          <p:nvPr/>
        </p:nvSpPr>
        <p:spPr>
          <a:xfrm>
            <a:off x="2648903" y="4867394"/>
            <a:ext cx="3482697"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Community Engagement</a:t>
            </a:r>
            <a:endParaRPr lang="en-US" sz="2187" dirty="0"/>
          </a:p>
        </p:txBody>
      </p:sp>
      <p:sp>
        <p:nvSpPr>
          <p:cNvPr id="13" name="Text 11"/>
          <p:cNvSpPr/>
          <p:nvPr/>
        </p:nvSpPr>
        <p:spPr>
          <a:xfrm>
            <a:off x="2648903" y="5347811"/>
            <a:ext cx="4555212" cy="1421606"/>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Collaborative efforts with local communities have played a pivotal role in promoting road safety awareness and responsible driving habits.</a:t>
            </a:r>
            <a:endParaRPr lang="en-US" sz="1750" dirty="0"/>
          </a:p>
        </p:txBody>
      </p:sp>
      <p:sp>
        <p:nvSpPr>
          <p:cNvPr id="14" name="Shape 12"/>
          <p:cNvSpPr/>
          <p:nvPr/>
        </p:nvSpPr>
        <p:spPr>
          <a:xfrm>
            <a:off x="7426285" y="4846677"/>
            <a:ext cx="388739" cy="388739"/>
          </a:xfrm>
          <a:prstGeom prst="roundRect">
            <a:avLst>
              <a:gd name="adj" fmla="val 25722"/>
            </a:avLst>
          </a:prstGeom>
          <a:solidFill>
            <a:srgbClr val="3D3D42"/>
          </a:solidFill>
          <a:ln w="7620">
            <a:solidFill>
              <a:srgbClr val="56565B"/>
            </a:solidFill>
            <a:prstDash val="solid"/>
          </a:ln>
        </p:spPr>
      </p:sp>
      <p:sp>
        <p:nvSpPr>
          <p:cNvPr id="15" name="Text 13"/>
          <p:cNvSpPr/>
          <p:nvPr/>
        </p:nvSpPr>
        <p:spPr>
          <a:xfrm>
            <a:off x="8037195" y="4867394"/>
            <a:ext cx="4555212" cy="694373"/>
          </a:xfrm>
          <a:prstGeom prst="rect">
            <a:avLst/>
          </a:prstGeom>
          <a:noFill/>
          <a:ln/>
        </p:spPr>
        <p:txBody>
          <a:bodyPr wrap="squar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Recommendations for Further Improvement</a:t>
            </a:r>
            <a:endParaRPr lang="en-US" sz="2187" dirty="0"/>
          </a:p>
        </p:txBody>
      </p:sp>
      <p:sp>
        <p:nvSpPr>
          <p:cNvPr id="16" name="Text 14"/>
          <p:cNvSpPr/>
          <p:nvPr/>
        </p:nvSpPr>
        <p:spPr>
          <a:xfrm>
            <a:off x="8037195" y="5694997"/>
            <a:ext cx="4555212" cy="1066205"/>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Future initiatives should focus on enhancing infrastructure, enhancing driver education, and implementing stricter traffic regulations.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2037993" y="1259324"/>
            <a:ext cx="5554980" cy="694373"/>
          </a:xfrm>
          <a:prstGeom prst="rect">
            <a:avLst/>
          </a:prstGeom>
          <a:noFill/>
          <a:ln/>
        </p:spPr>
        <p:txBody>
          <a:bodyPr wrap="none" rtlCol="0" anchor="t"/>
          <a:lstStyle/>
          <a:p>
            <a:pPr marL="0" indent="0">
              <a:lnSpc>
                <a:spcPts val="5468"/>
              </a:lnSpc>
              <a:buNone/>
            </a:pPr>
            <a:endParaRPr lang="en-US" sz="4374" dirty="0"/>
          </a:p>
        </p:txBody>
      </p:sp>
      <p:pic>
        <p:nvPicPr>
          <p:cNvPr id="5" name="Image 0" descr="preencoded.png"/>
          <p:cNvPicPr>
            <a:picLocks noChangeAspect="1"/>
          </p:cNvPicPr>
          <p:nvPr/>
        </p:nvPicPr>
        <p:blipFill>
          <a:blip r:embed="rId3"/>
          <a:stretch>
            <a:fillRect/>
          </a:stretch>
        </p:blipFill>
        <p:spPr>
          <a:xfrm>
            <a:off x="2037993" y="2398038"/>
            <a:ext cx="3295888" cy="2036921"/>
          </a:xfrm>
          <a:prstGeom prst="rect">
            <a:avLst/>
          </a:prstGeom>
        </p:spPr>
      </p:pic>
      <p:sp>
        <p:nvSpPr>
          <p:cNvPr id="6" name="Text 3"/>
          <p:cNvSpPr/>
          <p:nvPr/>
        </p:nvSpPr>
        <p:spPr>
          <a:xfrm>
            <a:off x="2037993" y="4712613"/>
            <a:ext cx="2777490" cy="347186"/>
          </a:xfrm>
          <a:prstGeom prst="rect">
            <a:avLst/>
          </a:prstGeom>
          <a:noFill/>
          <a:ln/>
        </p:spPr>
        <p:txBody>
          <a:bodyPr wrap="non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Urban Traffic</a:t>
            </a:r>
            <a:endParaRPr lang="en-US" sz="2187" dirty="0"/>
          </a:p>
        </p:txBody>
      </p:sp>
      <p:sp>
        <p:nvSpPr>
          <p:cNvPr id="7" name="Text 4"/>
          <p:cNvSpPr/>
          <p:nvPr/>
        </p:nvSpPr>
        <p:spPr>
          <a:xfrm>
            <a:off x="2037993" y="5193030"/>
            <a:ext cx="3295888"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An intricately designed road intersection with bustling traffic and vibrant evening colors, showcasing the dynamics of urban road systems.</a:t>
            </a:r>
            <a:endParaRPr lang="en-US" sz="1750" dirty="0"/>
          </a:p>
        </p:txBody>
      </p:sp>
      <p:pic>
        <p:nvPicPr>
          <p:cNvPr id="8" name="Image 1" descr="preencoded.png"/>
          <p:cNvPicPr>
            <a:picLocks noChangeAspect="1"/>
          </p:cNvPicPr>
          <p:nvPr/>
        </p:nvPicPr>
        <p:blipFill>
          <a:blip r:embed="rId4"/>
          <a:stretch>
            <a:fillRect/>
          </a:stretch>
        </p:blipFill>
        <p:spPr>
          <a:xfrm>
            <a:off x="5667137" y="2398038"/>
            <a:ext cx="3296007" cy="2037040"/>
          </a:xfrm>
          <a:prstGeom prst="rect">
            <a:avLst/>
          </a:prstGeom>
        </p:spPr>
      </p:pic>
      <p:sp>
        <p:nvSpPr>
          <p:cNvPr id="9" name="Text 5"/>
          <p:cNvSpPr/>
          <p:nvPr/>
        </p:nvSpPr>
        <p:spPr>
          <a:xfrm>
            <a:off x="5667137" y="4712732"/>
            <a:ext cx="3294459" cy="347186"/>
          </a:xfrm>
          <a:prstGeom prst="rect">
            <a:avLst/>
          </a:prstGeom>
          <a:noFill/>
          <a:ln/>
        </p:spPr>
        <p:txBody>
          <a:bodyPr wrap="non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Modern Safety Solutions</a:t>
            </a:r>
            <a:endParaRPr lang="en-US" sz="2187" dirty="0"/>
          </a:p>
        </p:txBody>
      </p:sp>
      <p:sp>
        <p:nvSpPr>
          <p:cNvPr id="10" name="Text 6"/>
          <p:cNvSpPr/>
          <p:nvPr/>
        </p:nvSpPr>
        <p:spPr>
          <a:xfrm>
            <a:off x="5667137" y="5193149"/>
            <a:ext cx="3296007"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An innovative car safety technology with a sleek design, set against a modern urban backdrop, emphasizing the evolution of safety measures.</a:t>
            </a:r>
            <a:endParaRPr lang="en-US" sz="1750" dirty="0"/>
          </a:p>
        </p:txBody>
      </p:sp>
      <p:pic>
        <p:nvPicPr>
          <p:cNvPr id="11" name="Image 2" descr="preencoded.png"/>
          <p:cNvPicPr>
            <a:picLocks noChangeAspect="1"/>
          </p:cNvPicPr>
          <p:nvPr/>
        </p:nvPicPr>
        <p:blipFill>
          <a:blip r:embed="rId5"/>
          <a:stretch>
            <a:fillRect/>
          </a:stretch>
        </p:blipFill>
        <p:spPr>
          <a:xfrm>
            <a:off x="9296400" y="2398038"/>
            <a:ext cx="3296007" cy="2037040"/>
          </a:xfrm>
          <a:prstGeom prst="rect">
            <a:avLst/>
          </a:prstGeom>
        </p:spPr>
      </p:pic>
      <p:sp>
        <p:nvSpPr>
          <p:cNvPr id="12" name="Text 7"/>
          <p:cNvSpPr/>
          <p:nvPr/>
        </p:nvSpPr>
        <p:spPr>
          <a:xfrm>
            <a:off x="9296400" y="4712732"/>
            <a:ext cx="2856309" cy="347186"/>
          </a:xfrm>
          <a:prstGeom prst="rect">
            <a:avLst/>
          </a:prstGeom>
          <a:noFill/>
          <a:ln/>
        </p:spPr>
        <p:txBody>
          <a:bodyPr wrap="non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Data-Driven Analysis</a:t>
            </a:r>
            <a:endParaRPr lang="en-US" sz="2187" dirty="0"/>
          </a:p>
        </p:txBody>
      </p:sp>
      <p:sp>
        <p:nvSpPr>
          <p:cNvPr id="13" name="Text 8"/>
          <p:cNvSpPr/>
          <p:nvPr/>
        </p:nvSpPr>
        <p:spPr>
          <a:xfrm>
            <a:off x="9296400" y="5193149"/>
            <a:ext cx="3296007"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Visualization of diverse road safety data in a professional setting, highlighting the importance of data-driven analysis for safety improvements.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2037993" y="1569720"/>
            <a:ext cx="5554980" cy="694373"/>
          </a:xfrm>
          <a:prstGeom prst="rect">
            <a:avLst/>
          </a:prstGeom>
          <a:noFill/>
          <a:ln/>
        </p:spPr>
        <p:txBody>
          <a:bodyPr wrap="none" rtlCol="0" anchor="t"/>
          <a:lstStyle/>
          <a:p>
            <a:pPr marL="0" indent="0">
              <a:lnSpc>
                <a:spcPts val="5468"/>
              </a:lnSpc>
              <a:buNone/>
            </a:pPr>
            <a:endParaRPr lang="en-US" sz="4374" dirty="0"/>
          </a:p>
        </p:txBody>
      </p:sp>
      <p:pic>
        <p:nvPicPr>
          <p:cNvPr id="5" name="Image 0" descr="preencoded.png"/>
          <p:cNvPicPr>
            <a:picLocks noChangeAspect="1"/>
          </p:cNvPicPr>
          <p:nvPr/>
        </p:nvPicPr>
        <p:blipFill>
          <a:blip r:embed="rId3"/>
          <a:stretch>
            <a:fillRect/>
          </a:stretch>
        </p:blipFill>
        <p:spPr>
          <a:xfrm>
            <a:off x="3805833" y="2708434"/>
            <a:ext cx="1741408" cy="1280160"/>
          </a:xfrm>
          <a:prstGeom prst="rect">
            <a:avLst/>
          </a:prstGeom>
        </p:spPr>
      </p:pic>
      <p:sp>
        <p:nvSpPr>
          <p:cNvPr id="6" name="Text 3"/>
          <p:cNvSpPr/>
          <p:nvPr/>
        </p:nvSpPr>
        <p:spPr>
          <a:xfrm>
            <a:off x="4635937" y="3284934"/>
            <a:ext cx="81082" cy="444341"/>
          </a:xfrm>
          <a:prstGeom prst="rect">
            <a:avLst/>
          </a:prstGeom>
          <a:noFill/>
          <a:ln/>
        </p:spPr>
        <p:txBody>
          <a:bodyPr wrap="none" rtlCol="0" anchor="t"/>
          <a:lstStyle/>
          <a:p>
            <a:pPr marL="0" indent="0" algn="ctr">
              <a:lnSpc>
                <a:spcPts val="3499"/>
              </a:lnSpc>
              <a:buNone/>
            </a:pPr>
            <a:r>
              <a:rPr lang="en-US" sz="2187" dirty="0">
                <a:solidFill>
                  <a:srgbClr val="E5E0DF"/>
                </a:solidFill>
                <a:latin typeface="Poppins" pitchFamily="34" charset="0"/>
                <a:ea typeface="Poppins" pitchFamily="34" charset="-122"/>
                <a:cs typeface="Poppins" pitchFamily="34" charset="-120"/>
              </a:rPr>
              <a:t>1</a:t>
            </a:r>
            <a:endParaRPr lang="en-US" sz="2187" dirty="0"/>
          </a:p>
        </p:txBody>
      </p:sp>
      <p:sp>
        <p:nvSpPr>
          <p:cNvPr id="7" name="Text 4"/>
          <p:cNvSpPr/>
          <p:nvPr/>
        </p:nvSpPr>
        <p:spPr>
          <a:xfrm>
            <a:off x="5769412" y="2930604"/>
            <a:ext cx="3104555"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Road Safety Education</a:t>
            </a:r>
            <a:endParaRPr lang="en-US" sz="2187" dirty="0"/>
          </a:p>
        </p:txBody>
      </p:sp>
      <p:sp>
        <p:nvSpPr>
          <p:cNvPr id="8" name="Text 5"/>
          <p:cNvSpPr/>
          <p:nvPr/>
        </p:nvSpPr>
        <p:spPr>
          <a:xfrm>
            <a:off x="5769412" y="3411022"/>
            <a:ext cx="3860006" cy="355402"/>
          </a:xfrm>
          <a:prstGeom prst="rect">
            <a:avLst/>
          </a:prstGeom>
          <a:noFill/>
          <a:ln/>
        </p:spPr>
        <p:txBody>
          <a:bodyPr wrap="non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Interactive programs for school children</a:t>
            </a:r>
            <a:endParaRPr lang="en-US" sz="1750" dirty="0"/>
          </a:p>
        </p:txBody>
      </p:sp>
      <p:sp>
        <p:nvSpPr>
          <p:cNvPr id="9" name="Shape 6"/>
          <p:cNvSpPr/>
          <p:nvPr/>
        </p:nvSpPr>
        <p:spPr>
          <a:xfrm>
            <a:off x="5602724" y="3990648"/>
            <a:ext cx="6934200" cy="22205"/>
          </a:xfrm>
          <a:prstGeom prst="roundRect">
            <a:avLst>
              <a:gd name="adj" fmla="val 450302"/>
            </a:avLst>
          </a:prstGeom>
          <a:solidFill>
            <a:srgbClr val="56565B"/>
          </a:solidFill>
          <a:ln/>
        </p:spPr>
      </p:sp>
      <p:pic>
        <p:nvPicPr>
          <p:cNvPr id="10" name="Image 1" descr="preencoded.png"/>
          <p:cNvPicPr>
            <a:picLocks noChangeAspect="1"/>
          </p:cNvPicPr>
          <p:nvPr/>
        </p:nvPicPr>
        <p:blipFill>
          <a:blip r:embed="rId4"/>
          <a:stretch>
            <a:fillRect/>
          </a:stretch>
        </p:blipFill>
        <p:spPr>
          <a:xfrm>
            <a:off x="2935010" y="4044077"/>
            <a:ext cx="3482935" cy="1280160"/>
          </a:xfrm>
          <a:prstGeom prst="rect">
            <a:avLst/>
          </a:prstGeom>
        </p:spPr>
      </p:pic>
      <p:sp>
        <p:nvSpPr>
          <p:cNvPr id="11" name="Text 7"/>
          <p:cNvSpPr/>
          <p:nvPr/>
        </p:nvSpPr>
        <p:spPr>
          <a:xfrm>
            <a:off x="4597003" y="4461986"/>
            <a:ext cx="158829" cy="444341"/>
          </a:xfrm>
          <a:prstGeom prst="rect">
            <a:avLst/>
          </a:prstGeom>
          <a:noFill/>
          <a:ln/>
        </p:spPr>
        <p:txBody>
          <a:bodyPr wrap="none" rtlCol="0" anchor="t"/>
          <a:lstStyle/>
          <a:p>
            <a:pPr marL="0" indent="0" algn="ctr">
              <a:lnSpc>
                <a:spcPts val="3499"/>
              </a:lnSpc>
              <a:buNone/>
            </a:pPr>
            <a:r>
              <a:rPr lang="en-US" sz="2187" dirty="0">
                <a:solidFill>
                  <a:srgbClr val="E5E0DF"/>
                </a:solidFill>
                <a:latin typeface="Poppins" pitchFamily="34" charset="0"/>
                <a:ea typeface="Poppins" pitchFamily="34" charset="-122"/>
                <a:cs typeface="Poppins" pitchFamily="34" charset="-120"/>
              </a:rPr>
              <a:t>2</a:t>
            </a:r>
            <a:endParaRPr lang="en-US" sz="2187" dirty="0"/>
          </a:p>
        </p:txBody>
      </p:sp>
      <p:sp>
        <p:nvSpPr>
          <p:cNvPr id="12" name="Text 8"/>
          <p:cNvSpPr/>
          <p:nvPr/>
        </p:nvSpPr>
        <p:spPr>
          <a:xfrm>
            <a:off x="6640116" y="4266248"/>
            <a:ext cx="2777490"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Driver Training</a:t>
            </a:r>
            <a:endParaRPr lang="en-US" sz="2187" dirty="0"/>
          </a:p>
        </p:txBody>
      </p:sp>
      <p:sp>
        <p:nvSpPr>
          <p:cNvPr id="13" name="Text 9"/>
          <p:cNvSpPr/>
          <p:nvPr/>
        </p:nvSpPr>
        <p:spPr>
          <a:xfrm>
            <a:off x="6640116" y="4746665"/>
            <a:ext cx="4239458" cy="355402"/>
          </a:xfrm>
          <a:prstGeom prst="rect">
            <a:avLst/>
          </a:prstGeom>
          <a:noFill/>
          <a:ln/>
        </p:spPr>
        <p:txBody>
          <a:bodyPr wrap="non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Enhanced learning for safe driving practices</a:t>
            </a:r>
            <a:endParaRPr lang="en-US" sz="1750" dirty="0"/>
          </a:p>
        </p:txBody>
      </p:sp>
      <p:sp>
        <p:nvSpPr>
          <p:cNvPr id="14" name="Shape 10"/>
          <p:cNvSpPr/>
          <p:nvPr/>
        </p:nvSpPr>
        <p:spPr>
          <a:xfrm>
            <a:off x="6473428" y="5326291"/>
            <a:ext cx="6063496" cy="22205"/>
          </a:xfrm>
          <a:prstGeom prst="roundRect">
            <a:avLst>
              <a:gd name="adj" fmla="val 450302"/>
            </a:avLst>
          </a:prstGeom>
          <a:solidFill>
            <a:srgbClr val="56565B"/>
          </a:solidFill>
          <a:ln/>
        </p:spPr>
      </p:sp>
      <p:pic>
        <p:nvPicPr>
          <p:cNvPr id="15" name="Image 2" descr="preencoded.png"/>
          <p:cNvPicPr>
            <a:picLocks noChangeAspect="1"/>
          </p:cNvPicPr>
          <p:nvPr/>
        </p:nvPicPr>
        <p:blipFill>
          <a:blip r:embed="rId5"/>
          <a:stretch>
            <a:fillRect/>
          </a:stretch>
        </p:blipFill>
        <p:spPr>
          <a:xfrm>
            <a:off x="2064306" y="5379720"/>
            <a:ext cx="5224343" cy="1280160"/>
          </a:xfrm>
          <a:prstGeom prst="rect">
            <a:avLst/>
          </a:prstGeom>
        </p:spPr>
      </p:pic>
      <p:sp>
        <p:nvSpPr>
          <p:cNvPr id="16" name="Text 11"/>
          <p:cNvSpPr/>
          <p:nvPr/>
        </p:nvSpPr>
        <p:spPr>
          <a:xfrm>
            <a:off x="4595217" y="5797629"/>
            <a:ext cx="162520" cy="444341"/>
          </a:xfrm>
          <a:prstGeom prst="rect">
            <a:avLst/>
          </a:prstGeom>
          <a:noFill/>
          <a:ln/>
        </p:spPr>
        <p:txBody>
          <a:bodyPr wrap="none" rtlCol="0" anchor="t"/>
          <a:lstStyle/>
          <a:p>
            <a:pPr marL="0" indent="0" algn="ctr">
              <a:lnSpc>
                <a:spcPts val="3499"/>
              </a:lnSpc>
              <a:buNone/>
            </a:pPr>
            <a:r>
              <a:rPr lang="en-US" sz="2187" dirty="0">
                <a:solidFill>
                  <a:srgbClr val="E5E0DF"/>
                </a:solidFill>
                <a:latin typeface="Poppins" pitchFamily="34" charset="0"/>
                <a:ea typeface="Poppins" pitchFamily="34" charset="-122"/>
                <a:cs typeface="Poppins" pitchFamily="34" charset="-120"/>
              </a:rPr>
              <a:t>3</a:t>
            </a:r>
            <a:endParaRPr lang="en-US" sz="2187" dirty="0"/>
          </a:p>
        </p:txBody>
      </p:sp>
      <p:sp>
        <p:nvSpPr>
          <p:cNvPr id="17" name="Text 12"/>
          <p:cNvSpPr/>
          <p:nvPr/>
        </p:nvSpPr>
        <p:spPr>
          <a:xfrm>
            <a:off x="7510820" y="5601891"/>
            <a:ext cx="3482697"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Community Engagement</a:t>
            </a:r>
            <a:endParaRPr lang="en-US" sz="2187" dirty="0"/>
          </a:p>
        </p:txBody>
      </p:sp>
      <p:sp>
        <p:nvSpPr>
          <p:cNvPr id="18" name="Text 13"/>
          <p:cNvSpPr/>
          <p:nvPr/>
        </p:nvSpPr>
        <p:spPr>
          <a:xfrm>
            <a:off x="7510820" y="6082308"/>
            <a:ext cx="4500443" cy="355402"/>
          </a:xfrm>
          <a:prstGeom prst="rect">
            <a:avLst/>
          </a:prstGeom>
          <a:noFill/>
          <a:ln/>
        </p:spPr>
        <p:txBody>
          <a:bodyPr wrap="non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Collaborative efforts for promoting road safety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111512" y="-127635"/>
            <a:ext cx="14630400" cy="8229600"/>
          </a:xfrm>
          <a:prstGeom prst="rect">
            <a:avLst/>
          </a:prstGeom>
          <a:solidFill>
            <a:srgbClr val="050505"/>
          </a:solidFill>
          <a:ln/>
        </p:spPr>
        <p:txBody>
          <a:bodyPr/>
          <a:lstStyle/>
          <a:p>
            <a:endParaRPr lang="en-IN" dirty="0">
              <a:solidFill>
                <a:schemeClr val="bg1"/>
              </a:solidFill>
            </a:endParaRPr>
          </a:p>
        </p:txBody>
      </p:sp>
      <p:sp>
        <p:nvSpPr>
          <p:cNvPr id="6" name="Text 3"/>
          <p:cNvSpPr/>
          <p:nvPr/>
        </p:nvSpPr>
        <p:spPr>
          <a:xfrm>
            <a:off x="833199" y="3987165"/>
            <a:ext cx="7477601" cy="1421606"/>
          </a:xfrm>
          <a:prstGeom prst="rect">
            <a:avLst/>
          </a:prstGeom>
          <a:noFill/>
          <a:ln/>
        </p:spPr>
        <p:txBody>
          <a:bodyPr wrap="square" rtlCol="0" anchor="t"/>
          <a:lstStyle/>
          <a:p>
            <a:pPr marL="0" indent="0">
              <a:lnSpc>
                <a:spcPts val="2799"/>
              </a:lnSpc>
              <a:buNone/>
            </a:pPr>
            <a:endParaRPr lang="en-US" sz="1750" dirty="0"/>
          </a:p>
        </p:txBody>
      </p:sp>
      <p:sp>
        <p:nvSpPr>
          <p:cNvPr id="8" name="TextBox 7">
            <a:extLst>
              <a:ext uri="{FF2B5EF4-FFF2-40B4-BE49-F238E27FC236}">
                <a16:creationId xmlns:a16="http://schemas.microsoft.com/office/drawing/2014/main" id="{94F5056A-9E5A-787E-F2CE-4D142E1525C3}"/>
              </a:ext>
            </a:extLst>
          </p:cNvPr>
          <p:cNvSpPr txBox="1"/>
          <p:nvPr/>
        </p:nvSpPr>
        <p:spPr>
          <a:xfrm>
            <a:off x="2263698" y="1137424"/>
            <a:ext cx="10783229" cy="4708981"/>
          </a:xfrm>
          <a:prstGeom prst="rect">
            <a:avLst/>
          </a:prstGeom>
          <a:noFill/>
        </p:spPr>
        <p:txBody>
          <a:bodyPr wrap="square" rtlCol="0">
            <a:spAutoFit/>
          </a:bodyPr>
          <a:lstStyle/>
          <a:p>
            <a:pPr algn="ctr"/>
            <a:r>
              <a:rPr lang="en-US" sz="4000" dirty="0">
                <a:solidFill>
                  <a:schemeClr val="bg1"/>
                </a:solidFill>
              </a:rPr>
              <a:t> </a:t>
            </a:r>
            <a:r>
              <a:rPr lang="en-US" sz="6000" dirty="0">
                <a:solidFill>
                  <a:schemeClr val="bg1"/>
                </a:solidFill>
                <a:latin typeface="Algerian" panose="04020705040A02060702" pitchFamily="82" charset="0"/>
              </a:rPr>
              <a:t>TABLE OF CONTENTS</a:t>
            </a:r>
          </a:p>
          <a:p>
            <a:pPr algn="ctr"/>
            <a:endParaRPr lang="en-US" sz="4000" dirty="0">
              <a:solidFill>
                <a:schemeClr val="bg1"/>
              </a:solidFill>
              <a:latin typeface="Algerian" panose="04020705040A02060702" pitchFamily="82" charset="0"/>
            </a:endParaRPr>
          </a:p>
          <a:p>
            <a:r>
              <a:rPr lang="en-US" sz="4000" dirty="0">
                <a:solidFill>
                  <a:schemeClr val="bg1"/>
                </a:solidFill>
                <a:latin typeface="Algerian" panose="04020705040A02060702" pitchFamily="82" charset="0"/>
              </a:rPr>
              <a:t>1) Introduction         5) </a:t>
            </a:r>
            <a:r>
              <a:rPr lang="en-US" sz="4000" dirty="0" err="1">
                <a:solidFill>
                  <a:schemeClr val="bg1"/>
                </a:solidFill>
                <a:latin typeface="Algerian" panose="04020705040A02060702" pitchFamily="82" charset="0"/>
              </a:rPr>
              <a:t>AlgoRithm</a:t>
            </a:r>
            <a:endParaRPr lang="en-US" sz="4000" dirty="0">
              <a:solidFill>
                <a:schemeClr val="bg1"/>
              </a:solidFill>
              <a:latin typeface="Algerian" panose="04020705040A02060702" pitchFamily="82" charset="0"/>
            </a:endParaRPr>
          </a:p>
          <a:p>
            <a:r>
              <a:rPr lang="en-US" sz="4000" dirty="0">
                <a:solidFill>
                  <a:schemeClr val="bg1"/>
                </a:solidFill>
                <a:latin typeface="Algerian" panose="04020705040A02060702" pitchFamily="82" charset="0"/>
              </a:rPr>
              <a:t>2) Abstract			     6) PREREQUISITES</a:t>
            </a:r>
          </a:p>
          <a:p>
            <a:r>
              <a:rPr lang="en-US" sz="4000" dirty="0">
                <a:solidFill>
                  <a:schemeClr val="bg1"/>
                </a:solidFill>
                <a:latin typeface="Algerian" panose="04020705040A02060702" pitchFamily="82" charset="0"/>
              </a:rPr>
              <a:t>3) Literature            7) FUTURE SCOPE</a:t>
            </a:r>
          </a:p>
          <a:p>
            <a:r>
              <a:rPr lang="en-US" sz="4000" dirty="0">
                <a:solidFill>
                  <a:schemeClr val="bg1"/>
                </a:solidFill>
                <a:latin typeface="Algerian" panose="04020705040A02060702" pitchFamily="82" charset="0"/>
              </a:rPr>
              <a:t>4) Gap analysis        8) CONCLUSION</a:t>
            </a:r>
          </a:p>
          <a:p>
            <a:pPr algn="ctr"/>
            <a:endParaRPr lang="en-IN" sz="4000" dirty="0">
              <a:solidFill>
                <a:schemeClr val="bg1"/>
              </a:solidFill>
              <a:latin typeface="Algerian" panose="04020705040A02060702" pitchFamily="8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CC740A-2CAF-FE21-DDBB-A1A3BA8D7A75}"/>
            </a:ext>
          </a:extLst>
        </p:cNvPr>
        <p:cNvGrpSpPr/>
        <p:nvPr/>
      </p:nvGrpSpPr>
      <p:grpSpPr>
        <a:xfrm>
          <a:off x="0" y="0"/>
          <a:ext cx="0" cy="0"/>
          <a:chOff x="0" y="0"/>
          <a:chExt cx="0" cy="0"/>
        </a:xfrm>
      </p:grpSpPr>
      <p:sp>
        <p:nvSpPr>
          <p:cNvPr id="2" name="Shape 0">
            <a:extLst>
              <a:ext uri="{FF2B5EF4-FFF2-40B4-BE49-F238E27FC236}">
                <a16:creationId xmlns:a16="http://schemas.microsoft.com/office/drawing/2014/main" id="{E347FCD9-34BC-3731-4DF2-EA9FEE00ADB4}"/>
              </a:ext>
            </a:extLst>
          </p:cNvPr>
          <p:cNvSpPr/>
          <p:nvPr/>
        </p:nvSpPr>
        <p:spPr>
          <a:xfrm>
            <a:off x="0" y="0"/>
            <a:ext cx="14630400" cy="8229600"/>
          </a:xfrm>
          <a:prstGeom prst="rect">
            <a:avLst/>
          </a:prstGeom>
          <a:solidFill>
            <a:srgbClr val="19191A"/>
          </a:solidFill>
          <a:ln/>
        </p:spPr>
      </p:sp>
      <p:sp>
        <p:nvSpPr>
          <p:cNvPr id="3" name="Shape 1">
            <a:extLst>
              <a:ext uri="{FF2B5EF4-FFF2-40B4-BE49-F238E27FC236}">
                <a16:creationId xmlns:a16="http://schemas.microsoft.com/office/drawing/2014/main" id="{09DD8747-879C-8668-ED1B-7587555CA63A}"/>
              </a:ext>
            </a:extLst>
          </p:cNvPr>
          <p:cNvSpPr/>
          <p:nvPr/>
        </p:nvSpPr>
        <p:spPr>
          <a:xfrm>
            <a:off x="0" y="0"/>
            <a:ext cx="14630400" cy="8229600"/>
          </a:xfrm>
          <a:prstGeom prst="rect">
            <a:avLst/>
          </a:prstGeom>
          <a:solidFill>
            <a:srgbClr val="050505"/>
          </a:solidFill>
          <a:ln/>
        </p:spPr>
      </p:sp>
      <p:pic>
        <p:nvPicPr>
          <p:cNvPr id="4" name="Image 0" descr="preencoded.png">
            <a:extLst>
              <a:ext uri="{FF2B5EF4-FFF2-40B4-BE49-F238E27FC236}">
                <a16:creationId xmlns:a16="http://schemas.microsoft.com/office/drawing/2014/main" id="{A9DB6B17-7510-415C-AA98-CDC97284C91E}"/>
              </a:ext>
            </a:extLst>
          </p:cNvPr>
          <p:cNvPicPr>
            <a:picLocks noChangeAspect="1"/>
          </p:cNvPicPr>
          <p:nvPr/>
        </p:nvPicPr>
        <p:blipFill>
          <a:blip r:embed="rId3"/>
          <a:stretch>
            <a:fillRect/>
          </a:stretch>
        </p:blipFill>
        <p:spPr>
          <a:xfrm>
            <a:off x="9144000" y="0"/>
            <a:ext cx="5486400" cy="8229600"/>
          </a:xfrm>
          <a:prstGeom prst="rect">
            <a:avLst/>
          </a:prstGeom>
        </p:spPr>
      </p:pic>
      <p:sp>
        <p:nvSpPr>
          <p:cNvPr id="5" name="Text 2">
            <a:extLst>
              <a:ext uri="{FF2B5EF4-FFF2-40B4-BE49-F238E27FC236}">
                <a16:creationId xmlns:a16="http://schemas.microsoft.com/office/drawing/2014/main" id="{84100C18-9685-A857-695E-FA923D55D020}"/>
              </a:ext>
            </a:extLst>
          </p:cNvPr>
          <p:cNvSpPr/>
          <p:nvPr/>
        </p:nvSpPr>
        <p:spPr>
          <a:xfrm>
            <a:off x="833199" y="2820710"/>
            <a:ext cx="6665952" cy="833199"/>
          </a:xfrm>
          <a:prstGeom prst="rect">
            <a:avLst/>
          </a:prstGeom>
          <a:noFill/>
          <a:ln/>
        </p:spPr>
        <p:txBody>
          <a:bodyPr wrap="none" rtlCol="0" anchor="t"/>
          <a:lstStyle/>
          <a:p>
            <a:pPr marL="0" indent="0">
              <a:lnSpc>
                <a:spcPts val="6561"/>
              </a:lnSpc>
              <a:buNone/>
            </a:pPr>
            <a:r>
              <a:rPr lang="en-US" sz="5249" dirty="0">
                <a:solidFill>
                  <a:srgbClr val="F2F2F3"/>
                </a:solidFill>
                <a:latin typeface="Poppins" pitchFamily="34" charset="0"/>
                <a:ea typeface="Poppins" pitchFamily="34" charset="-122"/>
                <a:cs typeface="Poppins" pitchFamily="34" charset="-120"/>
              </a:rPr>
              <a:t>INTRODUCTION</a:t>
            </a:r>
            <a:endParaRPr lang="en-US" sz="5249" dirty="0"/>
          </a:p>
        </p:txBody>
      </p:sp>
      <p:sp>
        <p:nvSpPr>
          <p:cNvPr id="6" name="Text 3">
            <a:extLst>
              <a:ext uri="{FF2B5EF4-FFF2-40B4-BE49-F238E27FC236}">
                <a16:creationId xmlns:a16="http://schemas.microsoft.com/office/drawing/2014/main" id="{6BA7F87D-24D4-CF58-DD8A-4DE8808B1FA3}"/>
              </a:ext>
            </a:extLst>
          </p:cNvPr>
          <p:cNvSpPr/>
          <p:nvPr/>
        </p:nvSpPr>
        <p:spPr>
          <a:xfrm>
            <a:off x="833199" y="3987165"/>
            <a:ext cx="7477601" cy="1421606"/>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Welcome to the road safety analysis in the UK. In this presentation, we will delve into the key findings and insights regarding road safety in the UK. From examining traffic trends to outlining safety recommendations, we aim to provide a comprehensive overview of the current scenario.</a:t>
            </a:r>
            <a:endParaRPr lang="en-US" sz="1750" dirty="0"/>
          </a:p>
        </p:txBody>
      </p:sp>
    </p:spTree>
    <p:extLst>
      <p:ext uri="{BB962C8B-B14F-4D97-AF65-F5344CB8AC3E}">
        <p14:creationId xmlns:p14="http://schemas.microsoft.com/office/powerpoint/2010/main" val="1748243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661398"/>
            <a:ext cx="555498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ABSTRACT</a:t>
            </a:r>
            <a:endParaRPr lang="en-US" sz="4374" dirty="0"/>
          </a:p>
        </p:txBody>
      </p:sp>
      <p:sp>
        <p:nvSpPr>
          <p:cNvPr id="6" name="Shape 3"/>
          <p:cNvSpPr/>
          <p:nvPr/>
        </p:nvSpPr>
        <p:spPr>
          <a:xfrm>
            <a:off x="4490799" y="2689027"/>
            <a:ext cx="4542115" cy="2006203"/>
          </a:xfrm>
          <a:prstGeom prst="roundRect">
            <a:avLst>
              <a:gd name="adj" fmla="val 4984"/>
            </a:avLst>
          </a:prstGeom>
          <a:solidFill>
            <a:srgbClr val="3D3D42"/>
          </a:solidFill>
          <a:ln w="7620">
            <a:solidFill>
              <a:srgbClr val="56565B"/>
            </a:solidFill>
            <a:prstDash val="solid"/>
          </a:ln>
        </p:spPr>
      </p:sp>
      <p:sp>
        <p:nvSpPr>
          <p:cNvPr id="7" name="Text 4"/>
          <p:cNvSpPr/>
          <p:nvPr/>
        </p:nvSpPr>
        <p:spPr>
          <a:xfrm>
            <a:off x="4720590" y="2918817"/>
            <a:ext cx="277749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Research Topic</a:t>
            </a:r>
            <a:endParaRPr lang="en-US" sz="2187" dirty="0"/>
          </a:p>
        </p:txBody>
      </p:sp>
      <p:sp>
        <p:nvSpPr>
          <p:cNvPr id="8" name="Text 5"/>
          <p:cNvSpPr/>
          <p:nvPr/>
        </p:nvSpPr>
        <p:spPr>
          <a:xfrm>
            <a:off x="4720590" y="3399234"/>
            <a:ext cx="4082534" cy="1066205"/>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An analysis of road safety in the UK, focusing on current challenges and potential solutions.</a:t>
            </a:r>
            <a:endParaRPr lang="en-US" sz="1750" dirty="0"/>
          </a:p>
        </p:txBody>
      </p:sp>
      <p:sp>
        <p:nvSpPr>
          <p:cNvPr id="9" name="Shape 6"/>
          <p:cNvSpPr/>
          <p:nvPr/>
        </p:nvSpPr>
        <p:spPr>
          <a:xfrm>
            <a:off x="9255085" y="2689027"/>
            <a:ext cx="4542115" cy="2006203"/>
          </a:xfrm>
          <a:prstGeom prst="roundRect">
            <a:avLst>
              <a:gd name="adj" fmla="val 4984"/>
            </a:avLst>
          </a:prstGeom>
          <a:solidFill>
            <a:srgbClr val="3D3D42"/>
          </a:solidFill>
          <a:ln w="7620">
            <a:solidFill>
              <a:srgbClr val="56565B"/>
            </a:solidFill>
            <a:prstDash val="solid"/>
          </a:ln>
        </p:spPr>
      </p:sp>
      <p:sp>
        <p:nvSpPr>
          <p:cNvPr id="10" name="Text 7"/>
          <p:cNvSpPr/>
          <p:nvPr/>
        </p:nvSpPr>
        <p:spPr>
          <a:xfrm>
            <a:off x="9484876" y="2918817"/>
            <a:ext cx="277749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Data Collection</a:t>
            </a:r>
            <a:endParaRPr lang="en-US" sz="2187" dirty="0"/>
          </a:p>
        </p:txBody>
      </p:sp>
      <p:sp>
        <p:nvSpPr>
          <p:cNvPr id="11" name="Text 8"/>
          <p:cNvSpPr/>
          <p:nvPr/>
        </p:nvSpPr>
        <p:spPr>
          <a:xfrm>
            <a:off x="9484876" y="3399234"/>
            <a:ext cx="4082534" cy="1066205"/>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Review of accident data, traffic patterns, and driver behavior to identify trends and risk factors.</a:t>
            </a:r>
            <a:endParaRPr lang="en-US" sz="1750" dirty="0"/>
          </a:p>
        </p:txBody>
      </p:sp>
      <p:sp>
        <p:nvSpPr>
          <p:cNvPr id="12" name="Shape 9"/>
          <p:cNvSpPr/>
          <p:nvPr/>
        </p:nvSpPr>
        <p:spPr>
          <a:xfrm>
            <a:off x="4490799" y="4917400"/>
            <a:ext cx="9306401" cy="1650802"/>
          </a:xfrm>
          <a:prstGeom prst="roundRect">
            <a:avLst>
              <a:gd name="adj" fmla="val 6057"/>
            </a:avLst>
          </a:prstGeom>
          <a:solidFill>
            <a:srgbClr val="3D3D42"/>
          </a:solidFill>
          <a:ln w="7620">
            <a:solidFill>
              <a:srgbClr val="56565B"/>
            </a:solidFill>
            <a:prstDash val="solid"/>
          </a:ln>
        </p:spPr>
      </p:sp>
      <p:sp>
        <p:nvSpPr>
          <p:cNvPr id="13" name="Text 10"/>
          <p:cNvSpPr/>
          <p:nvPr/>
        </p:nvSpPr>
        <p:spPr>
          <a:xfrm>
            <a:off x="4720590" y="5147191"/>
            <a:ext cx="277749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Policy Implications</a:t>
            </a:r>
            <a:endParaRPr lang="en-US" sz="2187" dirty="0"/>
          </a:p>
        </p:txBody>
      </p:sp>
      <p:sp>
        <p:nvSpPr>
          <p:cNvPr id="14" name="Text 11"/>
          <p:cNvSpPr/>
          <p:nvPr/>
        </p:nvSpPr>
        <p:spPr>
          <a:xfrm>
            <a:off x="4720590" y="5627608"/>
            <a:ext cx="8846820"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Assessment of existing road safety policies and recommendations for improvement based on findings.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2037993" y="2923461"/>
            <a:ext cx="555498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LITERATURE SURVEY</a:t>
            </a:r>
            <a:endParaRPr lang="en-US" sz="4374" dirty="0"/>
          </a:p>
        </p:txBody>
      </p:sp>
      <p:sp>
        <p:nvSpPr>
          <p:cNvPr id="5" name="Text 3"/>
          <p:cNvSpPr/>
          <p:nvPr/>
        </p:nvSpPr>
        <p:spPr>
          <a:xfrm>
            <a:off x="2393394" y="4062174"/>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Historical Analysis:</a:t>
            </a:r>
            <a:r>
              <a:rPr lang="en-US" sz="1750" dirty="0">
                <a:solidFill>
                  <a:srgbClr val="E5E0DF"/>
                </a:solidFill>
                <a:latin typeface="Roboto" pitchFamily="34" charset="0"/>
                <a:ea typeface="Roboto" pitchFamily="34" charset="-122"/>
                <a:cs typeface="Roboto" pitchFamily="34" charset="-120"/>
              </a:rPr>
              <a:t> Review of past research on road safety in the UK.</a:t>
            </a:r>
            <a:endParaRPr lang="en-US" sz="1750" dirty="0"/>
          </a:p>
        </p:txBody>
      </p:sp>
      <p:sp>
        <p:nvSpPr>
          <p:cNvPr id="6" name="Text 4"/>
          <p:cNvSpPr/>
          <p:nvPr/>
        </p:nvSpPr>
        <p:spPr>
          <a:xfrm>
            <a:off x="2393394" y="4506397"/>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Traffic Management:</a:t>
            </a:r>
            <a:r>
              <a:rPr lang="en-US" sz="1750" dirty="0">
                <a:solidFill>
                  <a:srgbClr val="E5E0DF"/>
                </a:solidFill>
                <a:latin typeface="Roboto" pitchFamily="34" charset="0"/>
                <a:ea typeface="Roboto" pitchFamily="34" charset="-122"/>
                <a:cs typeface="Roboto" pitchFamily="34" charset="-120"/>
              </a:rPr>
              <a:t> Study on effective traffic control measures and their impact.</a:t>
            </a:r>
            <a:endParaRPr lang="en-US" sz="1750" dirty="0"/>
          </a:p>
        </p:txBody>
      </p:sp>
      <p:sp>
        <p:nvSpPr>
          <p:cNvPr id="7" name="Text 5"/>
          <p:cNvSpPr/>
          <p:nvPr/>
        </p:nvSpPr>
        <p:spPr>
          <a:xfrm>
            <a:off x="2393394" y="4950619"/>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5E0DF"/>
                </a:solidFill>
                <a:latin typeface="Roboto" pitchFamily="34" charset="0"/>
                <a:ea typeface="Roboto" pitchFamily="34" charset="-122"/>
                <a:cs typeface="Roboto" pitchFamily="34" charset="-120"/>
              </a:rPr>
              <a:t>Driver Behavior:</a:t>
            </a:r>
            <a:r>
              <a:rPr lang="en-US" sz="1750" dirty="0">
                <a:solidFill>
                  <a:srgbClr val="E5E0DF"/>
                </a:solidFill>
                <a:latin typeface="Roboto" pitchFamily="34" charset="0"/>
                <a:ea typeface="Roboto" pitchFamily="34" charset="-122"/>
                <a:cs typeface="Roboto" pitchFamily="34" charset="-120"/>
              </a:rPr>
              <a:t> Analysis of psychological factors influencing driver decision-making.</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103114"/>
            <a:ext cx="555498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GAP ANALYSIS</a:t>
            </a:r>
            <a:endParaRPr lang="en-US" sz="4374" dirty="0"/>
          </a:p>
        </p:txBody>
      </p:sp>
      <p:sp>
        <p:nvSpPr>
          <p:cNvPr id="6" name="Shape 3"/>
          <p:cNvSpPr/>
          <p:nvPr/>
        </p:nvSpPr>
        <p:spPr>
          <a:xfrm>
            <a:off x="4801910" y="2130743"/>
            <a:ext cx="44410" cy="4995624"/>
          </a:xfrm>
          <a:prstGeom prst="roundRect">
            <a:avLst>
              <a:gd name="adj" fmla="val 225151"/>
            </a:avLst>
          </a:prstGeom>
          <a:solidFill>
            <a:srgbClr val="56565B"/>
          </a:solidFill>
          <a:ln/>
        </p:spPr>
      </p:sp>
      <p:sp>
        <p:nvSpPr>
          <p:cNvPr id="7" name="Shape 4"/>
          <p:cNvSpPr/>
          <p:nvPr/>
        </p:nvSpPr>
        <p:spPr>
          <a:xfrm>
            <a:off x="5074027" y="2532043"/>
            <a:ext cx="777597" cy="44410"/>
          </a:xfrm>
          <a:prstGeom prst="roundRect">
            <a:avLst>
              <a:gd name="adj" fmla="val 225151"/>
            </a:avLst>
          </a:prstGeom>
          <a:solidFill>
            <a:srgbClr val="56565B"/>
          </a:solidFill>
          <a:ln/>
        </p:spPr>
      </p:sp>
      <p:sp>
        <p:nvSpPr>
          <p:cNvPr id="8" name="Shape 5"/>
          <p:cNvSpPr/>
          <p:nvPr/>
        </p:nvSpPr>
        <p:spPr>
          <a:xfrm>
            <a:off x="4574084" y="2304336"/>
            <a:ext cx="499943" cy="499943"/>
          </a:xfrm>
          <a:prstGeom prst="roundRect">
            <a:avLst>
              <a:gd name="adj" fmla="val 20000"/>
            </a:avLst>
          </a:prstGeom>
          <a:solidFill>
            <a:srgbClr val="3D3D42"/>
          </a:solidFill>
          <a:ln w="7620">
            <a:solidFill>
              <a:srgbClr val="56565B"/>
            </a:solidFill>
            <a:prstDash val="solid"/>
          </a:ln>
        </p:spPr>
      </p:sp>
      <p:sp>
        <p:nvSpPr>
          <p:cNvPr id="9" name="Text 6"/>
          <p:cNvSpPr/>
          <p:nvPr/>
        </p:nvSpPr>
        <p:spPr>
          <a:xfrm>
            <a:off x="4775299" y="2346008"/>
            <a:ext cx="97393"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10" name="Text 7"/>
          <p:cNvSpPr/>
          <p:nvPr/>
        </p:nvSpPr>
        <p:spPr>
          <a:xfrm>
            <a:off x="6046113" y="2352913"/>
            <a:ext cx="6010751"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Evaluation of Current Road Safety Measures</a:t>
            </a:r>
            <a:endParaRPr lang="en-US" sz="2187" dirty="0"/>
          </a:p>
        </p:txBody>
      </p:sp>
      <p:sp>
        <p:nvSpPr>
          <p:cNvPr id="11" name="Text 8"/>
          <p:cNvSpPr/>
          <p:nvPr/>
        </p:nvSpPr>
        <p:spPr>
          <a:xfrm>
            <a:off x="6046113" y="2833330"/>
            <a:ext cx="7751088" cy="355402"/>
          </a:xfrm>
          <a:prstGeom prst="rect">
            <a:avLst/>
          </a:prstGeom>
          <a:noFill/>
          <a:ln/>
        </p:spPr>
        <p:txBody>
          <a:bodyPr wrap="non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Analyzing the effectiveness of existing road safety protocols and initiatives.</a:t>
            </a:r>
            <a:endParaRPr lang="en-US" sz="1750" dirty="0"/>
          </a:p>
        </p:txBody>
      </p:sp>
      <p:sp>
        <p:nvSpPr>
          <p:cNvPr id="12" name="Shape 9"/>
          <p:cNvSpPr/>
          <p:nvPr/>
        </p:nvSpPr>
        <p:spPr>
          <a:xfrm>
            <a:off x="5074027" y="4034373"/>
            <a:ext cx="777597" cy="44410"/>
          </a:xfrm>
          <a:prstGeom prst="roundRect">
            <a:avLst>
              <a:gd name="adj" fmla="val 225151"/>
            </a:avLst>
          </a:prstGeom>
          <a:solidFill>
            <a:srgbClr val="56565B"/>
          </a:solidFill>
          <a:ln/>
        </p:spPr>
      </p:sp>
      <p:sp>
        <p:nvSpPr>
          <p:cNvPr id="13" name="Shape 10"/>
          <p:cNvSpPr/>
          <p:nvPr/>
        </p:nvSpPr>
        <p:spPr>
          <a:xfrm>
            <a:off x="4574084" y="3806666"/>
            <a:ext cx="499943" cy="499943"/>
          </a:xfrm>
          <a:prstGeom prst="roundRect">
            <a:avLst>
              <a:gd name="adj" fmla="val 20000"/>
            </a:avLst>
          </a:prstGeom>
          <a:solidFill>
            <a:srgbClr val="3D3D42"/>
          </a:solidFill>
          <a:ln w="7620">
            <a:solidFill>
              <a:srgbClr val="56565B"/>
            </a:solidFill>
            <a:prstDash val="solid"/>
          </a:ln>
        </p:spPr>
      </p:sp>
      <p:sp>
        <p:nvSpPr>
          <p:cNvPr id="14" name="Text 11"/>
          <p:cNvSpPr/>
          <p:nvPr/>
        </p:nvSpPr>
        <p:spPr>
          <a:xfrm>
            <a:off x="4728627" y="3848338"/>
            <a:ext cx="190738"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5" name="Text 12"/>
          <p:cNvSpPr/>
          <p:nvPr/>
        </p:nvSpPr>
        <p:spPr>
          <a:xfrm>
            <a:off x="6046113" y="3855244"/>
            <a:ext cx="3501866"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Identification of Key Gaps</a:t>
            </a:r>
            <a:endParaRPr lang="en-US" sz="2187" dirty="0"/>
          </a:p>
        </p:txBody>
      </p:sp>
      <p:sp>
        <p:nvSpPr>
          <p:cNvPr id="16" name="Text 13"/>
          <p:cNvSpPr/>
          <p:nvPr/>
        </p:nvSpPr>
        <p:spPr>
          <a:xfrm>
            <a:off x="6046113" y="4335661"/>
            <a:ext cx="7751088" cy="710803"/>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Pinpointing areas where the current safety measures fall short or are inadequate.</a:t>
            </a:r>
            <a:endParaRPr lang="en-US" sz="1750" dirty="0"/>
          </a:p>
        </p:txBody>
      </p:sp>
      <p:sp>
        <p:nvSpPr>
          <p:cNvPr id="17" name="Shape 14"/>
          <p:cNvSpPr/>
          <p:nvPr/>
        </p:nvSpPr>
        <p:spPr>
          <a:xfrm>
            <a:off x="5074027" y="5892105"/>
            <a:ext cx="777597" cy="44410"/>
          </a:xfrm>
          <a:prstGeom prst="roundRect">
            <a:avLst>
              <a:gd name="adj" fmla="val 225151"/>
            </a:avLst>
          </a:prstGeom>
          <a:solidFill>
            <a:srgbClr val="56565B"/>
          </a:solidFill>
          <a:ln/>
        </p:spPr>
      </p:sp>
      <p:sp>
        <p:nvSpPr>
          <p:cNvPr id="18" name="Shape 15"/>
          <p:cNvSpPr/>
          <p:nvPr/>
        </p:nvSpPr>
        <p:spPr>
          <a:xfrm>
            <a:off x="4574084" y="5664398"/>
            <a:ext cx="499943" cy="499943"/>
          </a:xfrm>
          <a:prstGeom prst="roundRect">
            <a:avLst>
              <a:gd name="adj" fmla="val 20000"/>
            </a:avLst>
          </a:prstGeom>
          <a:solidFill>
            <a:srgbClr val="3D3D42"/>
          </a:solidFill>
          <a:ln w="7620">
            <a:solidFill>
              <a:srgbClr val="56565B"/>
            </a:solidFill>
            <a:prstDash val="solid"/>
          </a:ln>
        </p:spPr>
      </p:sp>
      <p:sp>
        <p:nvSpPr>
          <p:cNvPr id="19" name="Text 16"/>
          <p:cNvSpPr/>
          <p:nvPr/>
        </p:nvSpPr>
        <p:spPr>
          <a:xfrm>
            <a:off x="4726484" y="5706070"/>
            <a:ext cx="195024"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20" name="Text 17"/>
          <p:cNvSpPr/>
          <p:nvPr/>
        </p:nvSpPr>
        <p:spPr>
          <a:xfrm>
            <a:off x="6046113" y="5712976"/>
            <a:ext cx="5023366"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Recommendations for Improvement</a:t>
            </a:r>
            <a:endParaRPr lang="en-US" sz="2187" dirty="0"/>
          </a:p>
        </p:txBody>
      </p:sp>
      <p:sp>
        <p:nvSpPr>
          <p:cNvPr id="21" name="Text 18"/>
          <p:cNvSpPr/>
          <p:nvPr/>
        </p:nvSpPr>
        <p:spPr>
          <a:xfrm>
            <a:off x="6046113" y="6193393"/>
            <a:ext cx="7751088" cy="710803"/>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Proposing strategies and interventions to address the identified gaps and enhance road safety.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2037993" y="1410057"/>
            <a:ext cx="555498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ALGORITHMS</a:t>
            </a:r>
            <a:endParaRPr lang="en-US" sz="4374" dirty="0"/>
          </a:p>
        </p:txBody>
      </p:sp>
      <p:sp>
        <p:nvSpPr>
          <p:cNvPr id="5" name="Text 3"/>
          <p:cNvSpPr/>
          <p:nvPr/>
        </p:nvSpPr>
        <p:spPr>
          <a:xfrm>
            <a:off x="2037993" y="2659856"/>
            <a:ext cx="3156347" cy="694373"/>
          </a:xfrm>
          <a:prstGeom prst="rect">
            <a:avLst/>
          </a:prstGeom>
          <a:noFill/>
          <a:ln/>
        </p:spPr>
        <p:txBody>
          <a:bodyPr wrap="square" rtlCol="0" anchor="t"/>
          <a:lstStyle/>
          <a:p>
            <a:pPr marL="0" indent="0">
              <a:lnSpc>
                <a:spcPts val="2734"/>
              </a:lnSpc>
              <a:buNone/>
            </a:pPr>
            <a:r>
              <a:rPr lang="en-US" sz="2187" dirty="0">
                <a:solidFill>
                  <a:srgbClr val="F2F2F3"/>
                </a:solidFill>
                <a:latin typeface="Poppins" pitchFamily="34" charset="0"/>
                <a:ea typeface="Poppins" pitchFamily="34" charset="-122"/>
                <a:cs typeface="Poppins" pitchFamily="34" charset="-120"/>
              </a:rPr>
              <a:t>Machine Learning Algorithms</a:t>
            </a:r>
            <a:endParaRPr lang="en-US" sz="2187" dirty="0"/>
          </a:p>
        </p:txBody>
      </p:sp>
      <p:sp>
        <p:nvSpPr>
          <p:cNvPr id="6" name="Text 4"/>
          <p:cNvSpPr/>
          <p:nvPr/>
        </p:nvSpPr>
        <p:spPr>
          <a:xfrm>
            <a:off x="2037993" y="3576399"/>
            <a:ext cx="3156347" cy="1421606"/>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These algorithms use historical data to make predictions and decisions. They are trained using large datasets.</a:t>
            </a:r>
            <a:endParaRPr lang="en-US" sz="1750" dirty="0"/>
          </a:p>
        </p:txBody>
      </p:sp>
      <p:sp>
        <p:nvSpPr>
          <p:cNvPr id="7" name="Text 5"/>
          <p:cNvSpPr/>
          <p:nvPr/>
        </p:nvSpPr>
        <p:spPr>
          <a:xfrm>
            <a:off x="2037993" y="5197912"/>
            <a:ext cx="3156347" cy="1421606"/>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They are commonly used in areas like recommendation systems, fraud detection, and natural language processing.</a:t>
            </a:r>
            <a:endParaRPr lang="en-US" sz="1750" dirty="0"/>
          </a:p>
        </p:txBody>
      </p:sp>
      <p:sp>
        <p:nvSpPr>
          <p:cNvPr id="8" name="Text 6"/>
          <p:cNvSpPr/>
          <p:nvPr/>
        </p:nvSpPr>
        <p:spPr>
          <a:xfrm>
            <a:off x="5743932" y="2659856"/>
            <a:ext cx="2777490" cy="347186"/>
          </a:xfrm>
          <a:prstGeom prst="rect">
            <a:avLst/>
          </a:prstGeom>
          <a:noFill/>
          <a:ln/>
        </p:spPr>
        <p:txBody>
          <a:bodyPr wrap="none" rtlCol="0" anchor="t"/>
          <a:lstStyle/>
          <a:p>
            <a:pPr marL="0" indent="0">
              <a:lnSpc>
                <a:spcPts val="2734"/>
              </a:lnSpc>
              <a:buNone/>
            </a:pPr>
            <a:r>
              <a:rPr lang="en-US" sz="2187" dirty="0">
                <a:solidFill>
                  <a:srgbClr val="F2F2F3"/>
                </a:solidFill>
                <a:latin typeface="Poppins" pitchFamily="34" charset="0"/>
                <a:ea typeface="Poppins" pitchFamily="34" charset="-122"/>
                <a:cs typeface="Poppins" pitchFamily="34" charset="-120"/>
              </a:rPr>
              <a:t>Graph Algorithms</a:t>
            </a:r>
            <a:endParaRPr lang="en-US" sz="2187" dirty="0"/>
          </a:p>
        </p:txBody>
      </p:sp>
      <p:sp>
        <p:nvSpPr>
          <p:cNvPr id="9" name="Text 7"/>
          <p:cNvSpPr/>
          <p:nvPr/>
        </p:nvSpPr>
        <p:spPr>
          <a:xfrm>
            <a:off x="5743932" y="3229213"/>
            <a:ext cx="3156347" cy="1066205"/>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These algorithms are used to solve problems related to graphs and networks.</a:t>
            </a:r>
            <a:endParaRPr lang="en-US" sz="1750" dirty="0"/>
          </a:p>
        </p:txBody>
      </p:sp>
      <p:sp>
        <p:nvSpPr>
          <p:cNvPr id="10" name="Text 8"/>
          <p:cNvSpPr/>
          <p:nvPr/>
        </p:nvSpPr>
        <p:spPr>
          <a:xfrm>
            <a:off x="5743932" y="4495324"/>
            <a:ext cx="3156347" cy="1777008"/>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They are particularly useful in areas like transportation networks, social network analysis, and computer networks.</a:t>
            </a:r>
            <a:endParaRPr lang="en-US" sz="1750" dirty="0"/>
          </a:p>
        </p:txBody>
      </p:sp>
      <p:sp>
        <p:nvSpPr>
          <p:cNvPr id="11" name="Text 9"/>
          <p:cNvSpPr/>
          <p:nvPr/>
        </p:nvSpPr>
        <p:spPr>
          <a:xfrm>
            <a:off x="9449872" y="2659856"/>
            <a:ext cx="2777490" cy="347186"/>
          </a:xfrm>
          <a:prstGeom prst="rect">
            <a:avLst/>
          </a:prstGeom>
          <a:noFill/>
          <a:ln/>
        </p:spPr>
        <p:txBody>
          <a:bodyPr wrap="none" rtlCol="0" anchor="t"/>
          <a:lstStyle/>
          <a:p>
            <a:pPr marL="0" indent="0">
              <a:lnSpc>
                <a:spcPts val="2734"/>
              </a:lnSpc>
              <a:buNone/>
            </a:pPr>
            <a:r>
              <a:rPr lang="en-US" sz="2187" dirty="0">
                <a:solidFill>
                  <a:srgbClr val="F2F2F3"/>
                </a:solidFill>
                <a:latin typeface="Poppins" pitchFamily="34" charset="0"/>
                <a:ea typeface="Poppins" pitchFamily="34" charset="-122"/>
                <a:cs typeface="Poppins" pitchFamily="34" charset="-120"/>
              </a:rPr>
              <a:t>Sorting Algorithms</a:t>
            </a:r>
            <a:endParaRPr lang="en-US" sz="2187" dirty="0"/>
          </a:p>
        </p:txBody>
      </p:sp>
      <p:sp>
        <p:nvSpPr>
          <p:cNvPr id="12" name="Text 10"/>
          <p:cNvSpPr/>
          <p:nvPr/>
        </p:nvSpPr>
        <p:spPr>
          <a:xfrm>
            <a:off x="9449872" y="3229213"/>
            <a:ext cx="3156347" cy="1777008"/>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These algorithms rearrange items in a specific order based on a comparison operator. They are used for sorting data efficiently.</a:t>
            </a:r>
            <a:endParaRPr lang="en-US" sz="1750" dirty="0"/>
          </a:p>
        </p:txBody>
      </p:sp>
      <p:sp>
        <p:nvSpPr>
          <p:cNvPr id="13" name="Text 11"/>
          <p:cNvSpPr/>
          <p:nvPr/>
        </p:nvSpPr>
        <p:spPr>
          <a:xfrm>
            <a:off x="9449872" y="5206127"/>
            <a:ext cx="3156347" cy="1066205"/>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Common sorting algorithms include merge sort, quicksort, and bubble sort.</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2171343" y="595789"/>
            <a:ext cx="5414486" cy="676870"/>
          </a:xfrm>
          <a:prstGeom prst="rect">
            <a:avLst/>
          </a:prstGeom>
          <a:noFill/>
          <a:ln/>
        </p:spPr>
        <p:txBody>
          <a:bodyPr wrap="none" rtlCol="0" anchor="t"/>
          <a:lstStyle/>
          <a:p>
            <a:pPr marL="0" indent="0">
              <a:lnSpc>
                <a:spcPts val="5329"/>
              </a:lnSpc>
              <a:buNone/>
            </a:pPr>
            <a:r>
              <a:rPr lang="en-US" sz="4263" dirty="0">
                <a:solidFill>
                  <a:srgbClr val="F2F2F3"/>
                </a:solidFill>
                <a:latin typeface="Poppins" pitchFamily="34" charset="0"/>
                <a:ea typeface="Poppins" pitchFamily="34" charset="-122"/>
                <a:cs typeface="Poppins" pitchFamily="34" charset="-120"/>
              </a:rPr>
              <a:t>PREREQUISITES</a:t>
            </a:r>
            <a:endParaRPr lang="en-US" sz="4263" dirty="0"/>
          </a:p>
        </p:txBody>
      </p:sp>
      <p:sp>
        <p:nvSpPr>
          <p:cNvPr id="5" name="Text 3"/>
          <p:cNvSpPr/>
          <p:nvPr/>
        </p:nvSpPr>
        <p:spPr>
          <a:xfrm>
            <a:off x="2171343" y="1705808"/>
            <a:ext cx="10287714" cy="1385888"/>
          </a:xfrm>
          <a:prstGeom prst="rect">
            <a:avLst/>
          </a:prstGeom>
          <a:noFill/>
          <a:ln/>
        </p:spPr>
        <p:txBody>
          <a:bodyPr wrap="square" rtlCol="0" anchor="t"/>
          <a:lstStyle/>
          <a:p>
            <a:pPr marL="0" indent="0">
              <a:lnSpc>
                <a:spcPts val="2729"/>
              </a:lnSpc>
              <a:buNone/>
            </a:pPr>
            <a:r>
              <a:rPr lang="en-US" sz="1705" dirty="0">
                <a:solidFill>
                  <a:srgbClr val="E5E0DF"/>
                </a:solidFill>
                <a:latin typeface="Roboto" pitchFamily="34" charset="0"/>
                <a:ea typeface="Roboto" pitchFamily="34" charset="-122"/>
                <a:cs typeface="Roboto" pitchFamily="34" charset="-120"/>
              </a:rPr>
              <a:t>Road safety analysis in the UK requires a strong foundation in statistical analysis and data interpretation. Familiarity with traffic flow models, risk assessment methodologies, and geographic information systems (GIS) is essential. Understanding of traffic laws, regulations, and public policy is also crucial for comprehensive analysis.</a:t>
            </a:r>
            <a:endParaRPr lang="en-US" sz="1705" dirty="0"/>
          </a:p>
        </p:txBody>
      </p:sp>
      <p:sp>
        <p:nvSpPr>
          <p:cNvPr id="6" name="Text 4"/>
          <p:cNvSpPr/>
          <p:nvPr/>
        </p:nvSpPr>
        <p:spPr>
          <a:xfrm>
            <a:off x="2171343" y="3335298"/>
            <a:ext cx="10287714" cy="1039416"/>
          </a:xfrm>
          <a:prstGeom prst="rect">
            <a:avLst/>
          </a:prstGeom>
          <a:noFill/>
          <a:ln/>
        </p:spPr>
        <p:txBody>
          <a:bodyPr wrap="square" rtlCol="0" anchor="t"/>
          <a:lstStyle/>
          <a:p>
            <a:pPr marL="0" indent="0">
              <a:lnSpc>
                <a:spcPts val="2729"/>
              </a:lnSpc>
              <a:buNone/>
            </a:pPr>
            <a:r>
              <a:rPr lang="en-US" sz="1705" dirty="0">
                <a:solidFill>
                  <a:srgbClr val="E5E0DF"/>
                </a:solidFill>
                <a:latin typeface="Roboto" pitchFamily="34" charset="0"/>
                <a:ea typeface="Roboto" pitchFamily="34" charset="-122"/>
                <a:cs typeface="Roboto" pitchFamily="34" charset="-120"/>
              </a:rPr>
              <a:t>Proficiency in data visualization tools and software, along with knowledge of relevant research in the field, is necessary. The ability to interpret complex datasets and identify patterns is vital to effectively assess road safety measures and potential interventions.</a:t>
            </a:r>
            <a:endParaRPr lang="en-US" sz="1705" dirty="0"/>
          </a:p>
        </p:txBody>
      </p:sp>
      <p:sp>
        <p:nvSpPr>
          <p:cNvPr id="7" name="Text 5"/>
          <p:cNvSpPr/>
          <p:nvPr/>
        </p:nvSpPr>
        <p:spPr>
          <a:xfrm>
            <a:off x="2171343" y="4618315"/>
            <a:ext cx="10287714" cy="1385888"/>
          </a:xfrm>
          <a:prstGeom prst="rect">
            <a:avLst/>
          </a:prstGeom>
          <a:noFill/>
          <a:ln/>
        </p:spPr>
        <p:txBody>
          <a:bodyPr wrap="square" rtlCol="0" anchor="t"/>
          <a:lstStyle/>
          <a:p>
            <a:pPr marL="0" indent="0">
              <a:lnSpc>
                <a:spcPts val="2729"/>
              </a:lnSpc>
              <a:buNone/>
            </a:pPr>
            <a:r>
              <a:rPr lang="en-US" sz="1705" dirty="0">
                <a:solidFill>
                  <a:srgbClr val="E5E0DF"/>
                </a:solidFill>
                <a:latin typeface="Roboto" pitchFamily="34" charset="0"/>
                <a:ea typeface="Roboto" pitchFamily="34" charset="-122"/>
                <a:cs typeface="Roboto" pitchFamily="34" charset="-120"/>
              </a:rPr>
              <a:t>Furthermore, a multidisciplinary approach, incorporating elements of engineering, psychology, and public health, is beneficial for a holistic understanding of road safety dynamics. Collaboration with government agencies, academic institutions, and transportation stakeholders is key to obtaining relevant data and insights.</a:t>
            </a:r>
            <a:endParaRPr lang="en-US" sz="1705" dirty="0"/>
          </a:p>
        </p:txBody>
      </p:sp>
      <p:sp>
        <p:nvSpPr>
          <p:cNvPr id="8" name="Text 6"/>
          <p:cNvSpPr/>
          <p:nvPr/>
        </p:nvSpPr>
        <p:spPr>
          <a:xfrm>
            <a:off x="2171343" y="6247805"/>
            <a:ext cx="10287714" cy="1385888"/>
          </a:xfrm>
          <a:prstGeom prst="rect">
            <a:avLst/>
          </a:prstGeom>
          <a:noFill/>
          <a:ln/>
        </p:spPr>
        <p:txBody>
          <a:bodyPr wrap="square" rtlCol="0" anchor="t"/>
          <a:lstStyle/>
          <a:p>
            <a:pPr marL="0" indent="0">
              <a:lnSpc>
                <a:spcPts val="2729"/>
              </a:lnSpc>
              <a:buNone/>
            </a:pPr>
            <a:r>
              <a:rPr lang="en-US" sz="1705" dirty="0">
                <a:solidFill>
                  <a:srgbClr val="E5E0DF"/>
                </a:solidFill>
                <a:latin typeface="Roboto" pitchFamily="34" charset="0"/>
                <a:ea typeface="Roboto" pitchFamily="34" charset="-122"/>
                <a:cs typeface="Roboto" pitchFamily="34" charset="-120"/>
              </a:rPr>
              <a:t>Query for image: Detailed aerial view depicting traffic flow patterns in urban and rural settings, illustrating the complexity of road networks and the interconnected nature of transportation systems. Vibrant, clear lighting to emphasize geographic features and traffic density, highlighting the need for comprehensive safety analysis.</a:t>
            </a:r>
            <a:endParaRPr lang="en-US" sz="170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
        <p:nvSpPr>
          <p:cNvPr id="4" name="Text 2"/>
          <p:cNvSpPr/>
          <p:nvPr/>
        </p:nvSpPr>
        <p:spPr>
          <a:xfrm>
            <a:off x="2037993" y="2438876"/>
            <a:ext cx="555498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FUTURE SCOPE</a:t>
            </a:r>
            <a:endParaRPr lang="en-US" sz="4374" dirty="0"/>
          </a:p>
        </p:txBody>
      </p:sp>
      <p:pic>
        <p:nvPicPr>
          <p:cNvPr id="5" name="Image 0" descr="preencoded.png"/>
          <p:cNvPicPr>
            <a:picLocks noChangeAspect="1"/>
          </p:cNvPicPr>
          <p:nvPr/>
        </p:nvPicPr>
        <p:blipFill>
          <a:blip r:embed="rId3"/>
          <a:stretch>
            <a:fillRect/>
          </a:stretch>
        </p:blipFill>
        <p:spPr>
          <a:xfrm>
            <a:off x="2037993" y="3577590"/>
            <a:ext cx="444341" cy="444341"/>
          </a:xfrm>
          <a:prstGeom prst="rect">
            <a:avLst/>
          </a:prstGeom>
        </p:spPr>
      </p:pic>
      <p:sp>
        <p:nvSpPr>
          <p:cNvPr id="6" name="Text 3"/>
          <p:cNvSpPr/>
          <p:nvPr/>
        </p:nvSpPr>
        <p:spPr>
          <a:xfrm>
            <a:off x="2037993" y="4244102"/>
            <a:ext cx="2777490" cy="347186"/>
          </a:xfrm>
          <a:prstGeom prst="rect">
            <a:avLst/>
          </a:prstGeom>
          <a:noFill/>
          <a:ln/>
        </p:spPr>
        <p:txBody>
          <a:bodyPr wrap="non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Innovation</a:t>
            </a:r>
            <a:endParaRPr lang="en-US" sz="2187" dirty="0"/>
          </a:p>
        </p:txBody>
      </p:sp>
      <p:sp>
        <p:nvSpPr>
          <p:cNvPr id="7" name="Text 4"/>
          <p:cNvSpPr/>
          <p:nvPr/>
        </p:nvSpPr>
        <p:spPr>
          <a:xfrm>
            <a:off x="2037993" y="4724519"/>
            <a:ext cx="3295888" cy="1066205"/>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New technological advancements and creative solutions to enhance road safety measures.</a:t>
            </a:r>
            <a:endParaRPr lang="en-US" sz="1750" dirty="0"/>
          </a:p>
        </p:txBody>
      </p:sp>
      <p:pic>
        <p:nvPicPr>
          <p:cNvPr id="8" name="Image 1" descr="preencoded.png"/>
          <p:cNvPicPr>
            <a:picLocks noChangeAspect="1"/>
          </p:cNvPicPr>
          <p:nvPr/>
        </p:nvPicPr>
        <p:blipFill>
          <a:blip r:embed="rId4"/>
          <a:stretch>
            <a:fillRect/>
          </a:stretch>
        </p:blipFill>
        <p:spPr>
          <a:xfrm>
            <a:off x="5667137" y="3577590"/>
            <a:ext cx="444341" cy="444341"/>
          </a:xfrm>
          <a:prstGeom prst="rect">
            <a:avLst/>
          </a:prstGeom>
        </p:spPr>
      </p:pic>
      <p:sp>
        <p:nvSpPr>
          <p:cNvPr id="9" name="Text 5"/>
          <p:cNvSpPr/>
          <p:nvPr/>
        </p:nvSpPr>
        <p:spPr>
          <a:xfrm>
            <a:off x="5667137" y="4244102"/>
            <a:ext cx="2777490" cy="347186"/>
          </a:xfrm>
          <a:prstGeom prst="rect">
            <a:avLst/>
          </a:prstGeom>
          <a:noFill/>
          <a:ln/>
        </p:spPr>
        <p:txBody>
          <a:bodyPr wrap="non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Collaboration</a:t>
            </a:r>
            <a:endParaRPr lang="en-US" sz="2187" dirty="0"/>
          </a:p>
        </p:txBody>
      </p:sp>
      <p:sp>
        <p:nvSpPr>
          <p:cNvPr id="10" name="Text 6"/>
          <p:cNvSpPr/>
          <p:nvPr/>
        </p:nvSpPr>
        <p:spPr>
          <a:xfrm>
            <a:off x="5667137" y="4724519"/>
            <a:ext cx="3296007" cy="1066205"/>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Cross-sector partnerships and joint initiatives to address road safety challenges.</a:t>
            </a:r>
            <a:endParaRPr lang="en-US" sz="1750" dirty="0"/>
          </a:p>
        </p:txBody>
      </p:sp>
      <p:pic>
        <p:nvPicPr>
          <p:cNvPr id="11" name="Image 2" descr="preencoded.png"/>
          <p:cNvPicPr>
            <a:picLocks noChangeAspect="1"/>
          </p:cNvPicPr>
          <p:nvPr/>
        </p:nvPicPr>
        <p:blipFill>
          <a:blip r:embed="rId5"/>
          <a:stretch>
            <a:fillRect/>
          </a:stretch>
        </p:blipFill>
        <p:spPr>
          <a:xfrm>
            <a:off x="9296400" y="3577590"/>
            <a:ext cx="444341" cy="444341"/>
          </a:xfrm>
          <a:prstGeom prst="rect">
            <a:avLst/>
          </a:prstGeom>
        </p:spPr>
      </p:pic>
      <p:sp>
        <p:nvSpPr>
          <p:cNvPr id="12" name="Text 7"/>
          <p:cNvSpPr/>
          <p:nvPr/>
        </p:nvSpPr>
        <p:spPr>
          <a:xfrm>
            <a:off x="9296400" y="4244102"/>
            <a:ext cx="2777490" cy="347186"/>
          </a:xfrm>
          <a:prstGeom prst="rect">
            <a:avLst/>
          </a:prstGeom>
          <a:noFill/>
          <a:ln/>
        </p:spPr>
        <p:txBody>
          <a:bodyPr wrap="non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Progress</a:t>
            </a:r>
            <a:endParaRPr lang="en-US" sz="2187" dirty="0"/>
          </a:p>
        </p:txBody>
      </p:sp>
      <p:sp>
        <p:nvSpPr>
          <p:cNvPr id="13" name="Text 8"/>
          <p:cNvSpPr/>
          <p:nvPr/>
        </p:nvSpPr>
        <p:spPr>
          <a:xfrm>
            <a:off x="9296400" y="4724519"/>
            <a:ext cx="3296007" cy="1066205"/>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Continuous improvement and advancements in road safety systems and protocols.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32</TotalTime>
  <Words>851</Words>
  <Application>Microsoft Office PowerPoint</Application>
  <PresentationFormat>Custom</PresentationFormat>
  <Paragraphs>101</Paragraphs>
  <Slides>12</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Algerian</vt:lpstr>
      <vt:lpstr>Arial</vt:lpstr>
      <vt:lpstr>Calibri</vt:lpstr>
      <vt:lpstr>Calibri Light</vt:lpstr>
      <vt:lpstr>Cambria</vt:lpstr>
      <vt:lpstr>Poppins</vt:lpstr>
      <vt:lpstr>Roboto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MANIKANDA PRABHU MOHAN</cp:lastModifiedBy>
  <cp:revision>2</cp:revision>
  <dcterms:created xsi:type="dcterms:W3CDTF">2024-03-06T02:59:46Z</dcterms:created>
  <dcterms:modified xsi:type="dcterms:W3CDTF">2024-03-06T03:32:10Z</dcterms:modified>
</cp:coreProperties>
</file>